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257" r:id="rId2"/>
    <p:sldId id="297" r:id="rId3"/>
    <p:sldId id="391" r:id="rId4"/>
    <p:sldId id="379" r:id="rId5"/>
    <p:sldId id="380" r:id="rId6"/>
    <p:sldId id="389" r:id="rId7"/>
    <p:sldId id="390" r:id="rId8"/>
    <p:sldId id="270" r:id="rId9"/>
    <p:sldId id="272" r:id="rId10"/>
    <p:sldId id="273" r:id="rId11"/>
    <p:sldId id="274" r:id="rId12"/>
    <p:sldId id="275" r:id="rId13"/>
    <p:sldId id="278" r:id="rId14"/>
    <p:sldId id="282" r:id="rId15"/>
    <p:sldId id="283" r:id="rId16"/>
    <p:sldId id="284" r:id="rId17"/>
    <p:sldId id="381" r:id="rId18"/>
    <p:sldId id="377" r:id="rId19"/>
    <p:sldId id="399" r:id="rId20"/>
    <p:sldId id="400" r:id="rId21"/>
    <p:sldId id="401" r:id="rId22"/>
    <p:sldId id="402" r:id="rId23"/>
    <p:sldId id="403" r:id="rId24"/>
    <p:sldId id="404" r:id="rId25"/>
    <p:sldId id="405" r:id="rId26"/>
    <p:sldId id="406" r:id="rId27"/>
    <p:sldId id="407" r:id="rId28"/>
    <p:sldId id="408" r:id="rId29"/>
    <p:sldId id="409" r:id="rId30"/>
    <p:sldId id="378" r:id="rId31"/>
    <p:sldId id="392" r:id="rId32"/>
    <p:sldId id="394" r:id="rId33"/>
    <p:sldId id="393" r:id="rId34"/>
    <p:sldId id="395" r:id="rId35"/>
    <p:sldId id="396" r:id="rId36"/>
    <p:sldId id="397" r:id="rId37"/>
    <p:sldId id="398" r:id="rId38"/>
    <p:sldId id="410"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89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03"/>
    <p:restoredTop sz="94674"/>
  </p:normalViewPr>
  <p:slideViewPr>
    <p:cSldViewPr snapToGrid="0">
      <p:cViewPr varScale="1">
        <p:scale>
          <a:sx n="63" d="100"/>
          <a:sy n="63" d="100"/>
        </p:scale>
        <p:origin x="65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10AC6-5DCF-48C1-8032-7E5BACFE9C75}" type="datetimeFigureOut">
              <a:rPr lang="de-DE" smtClean="0"/>
              <a:t>23.09.2024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D1A54-EF45-4592-8F68-6F28321B2CA3}" type="slidenum">
              <a:rPr lang="de-DE" smtClean="0"/>
              <a:t>‹Nr.›</a:t>
            </a:fld>
            <a:endParaRPr lang="de-DE"/>
          </a:p>
        </p:txBody>
      </p:sp>
    </p:spTree>
    <p:extLst>
      <p:ext uri="{BB962C8B-B14F-4D97-AF65-F5344CB8AC3E}">
        <p14:creationId xmlns:p14="http://schemas.microsoft.com/office/powerpoint/2010/main" val="412939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587FDF2-E479-41D6-A755-1BC9660FFD6F}"/>
              </a:ext>
            </a:extLst>
          </p:cNvPr>
          <p:cNvSpPr txBox="1">
            <a:spLocks noGrp="1"/>
          </p:cNvSpPr>
          <p:nvPr>
            <p:ph type="sldNum" sz="quarter" idx="5"/>
          </p:nvPr>
        </p:nvSpPr>
        <p:spPr>
          <a:ln/>
        </p:spPr>
        <p:txBody>
          <a:bodyPr vert="horz" lIns="0" tIns="0" rIns="0" bIns="0" anchor="b" anchorCtr="0">
            <a:noAutofit/>
          </a:bodyPr>
          <a:lstStyle/>
          <a:p>
            <a:pPr lvl="0"/>
            <a:fld id="{C0F16AC1-0648-4E95-83C5-732057AF164A}" type="slidenum">
              <a:t>1</a:t>
            </a:fld>
            <a:endParaRPr lang="en-US"/>
          </a:p>
        </p:txBody>
      </p:sp>
      <p:sp>
        <p:nvSpPr>
          <p:cNvPr id="2" name="Folienbildplatzhalter 1">
            <a:extLst>
              <a:ext uri="{FF2B5EF4-FFF2-40B4-BE49-F238E27FC236}">
                <a16:creationId xmlns:a16="http://schemas.microsoft.com/office/drawing/2014/main" id="{C79D04AD-3411-44D8-BD99-8B09FE9B24C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61DA566-A1FE-40B1-928A-6674061CC17C}"/>
              </a:ext>
            </a:extLst>
          </p:cNvPr>
          <p:cNvSpPr txBox="1">
            <a:spLocks noGrp="1"/>
          </p:cNvSpPr>
          <p:nvPr>
            <p:ph type="body" sz="quarter" idx="1"/>
          </p:nvPr>
        </p:nvSpPr>
        <p:spPr/>
        <p:txBody>
          <a:bodyPr vert="horz"/>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7F819D99-0131-434D-B260-39AFAB21A103}"/>
              </a:ext>
            </a:extLst>
          </p:cNvPr>
          <p:cNvSpPr txBox="1">
            <a:spLocks noGrp="1"/>
          </p:cNvSpPr>
          <p:nvPr>
            <p:ph type="sldNum" sz="quarter" idx="5"/>
          </p:nvPr>
        </p:nvSpPr>
        <p:spPr>
          <a:ln/>
        </p:spPr>
        <p:txBody>
          <a:bodyPr vert="horz" lIns="0" tIns="0" rIns="0" bIns="0" anchor="b" anchorCtr="0">
            <a:noAutofit/>
          </a:bodyPr>
          <a:lstStyle/>
          <a:p>
            <a:pPr lvl="0"/>
            <a:fld id="{6BD5F4B5-97DA-41EB-BF34-B9203AAD892A}" type="slidenum">
              <a:t>15</a:t>
            </a:fld>
            <a:endParaRPr lang="en-US"/>
          </a:p>
        </p:txBody>
      </p:sp>
      <p:sp>
        <p:nvSpPr>
          <p:cNvPr id="2" name="Folienbildplatzhalter 1">
            <a:extLst>
              <a:ext uri="{FF2B5EF4-FFF2-40B4-BE49-F238E27FC236}">
                <a16:creationId xmlns:a16="http://schemas.microsoft.com/office/drawing/2014/main" id="{F5478F28-73E7-4AF7-A010-6EC88D88659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A1A3357D-1FC3-4D17-8AB3-0CB524617535}"/>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8B1AFAB-813B-4AA5-AF17-FF4A3A98C96B}"/>
              </a:ext>
            </a:extLst>
          </p:cNvPr>
          <p:cNvSpPr txBox="1">
            <a:spLocks noGrp="1"/>
          </p:cNvSpPr>
          <p:nvPr>
            <p:ph type="sldNum" sz="quarter" idx="5"/>
          </p:nvPr>
        </p:nvSpPr>
        <p:spPr>
          <a:ln/>
        </p:spPr>
        <p:txBody>
          <a:bodyPr vert="horz" lIns="0" tIns="0" rIns="0" bIns="0" anchor="b" anchorCtr="0">
            <a:noAutofit/>
          </a:bodyPr>
          <a:lstStyle/>
          <a:p>
            <a:pPr lvl="0"/>
            <a:fld id="{9427FDD7-305C-4144-A977-029BBAC5C428}" type="slidenum">
              <a:t>16</a:t>
            </a:fld>
            <a:endParaRPr lang="en-US"/>
          </a:p>
        </p:txBody>
      </p:sp>
      <p:sp>
        <p:nvSpPr>
          <p:cNvPr id="2" name="Folienbildplatzhalter 1">
            <a:extLst>
              <a:ext uri="{FF2B5EF4-FFF2-40B4-BE49-F238E27FC236}">
                <a16:creationId xmlns:a16="http://schemas.microsoft.com/office/drawing/2014/main" id="{36915A34-AD90-452A-8A4D-D647496CBA71}"/>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A9F8842-5BEF-4C64-9116-C7F35749A42E}"/>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18</a:t>
            </a:fld>
            <a:endParaRPr lang="de-DE"/>
          </a:p>
        </p:txBody>
      </p:sp>
    </p:spTree>
    <p:extLst>
      <p:ext uri="{BB962C8B-B14F-4D97-AF65-F5344CB8AC3E}">
        <p14:creationId xmlns:p14="http://schemas.microsoft.com/office/powerpoint/2010/main" val="2990810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21</a:t>
            </a:fld>
            <a:endParaRPr lang="de-DE"/>
          </a:p>
        </p:txBody>
      </p:sp>
    </p:spTree>
    <p:extLst>
      <p:ext uri="{BB962C8B-B14F-4D97-AF65-F5344CB8AC3E}">
        <p14:creationId xmlns:p14="http://schemas.microsoft.com/office/powerpoint/2010/main" val="2891270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22</a:t>
            </a:fld>
            <a:endParaRPr lang="de-DE"/>
          </a:p>
        </p:txBody>
      </p:sp>
    </p:spTree>
    <p:extLst>
      <p:ext uri="{BB962C8B-B14F-4D97-AF65-F5344CB8AC3E}">
        <p14:creationId xmlns:p14="http://schemas.microsoft.com/office/powerpoint/2010/main" val="382180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30</a:t>
            </a:fld>
            <a:endParaRPr lang="de-DE"/>
          </a:p>
        </p:txBody>
      </p:sp>
    </p:spTree>
    <p:extLst>
      <p:ext uri="{BB962C8B-B14F-4D97-AF65-F5344CB8AC3E}">
        <p14:creationId xmlns:p14="http://schemas.microsoft.com/office/powerpoint/2010/main" val="280920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38</a:t>
            </a:fld>
            <a:endParaRPr lang="de-DE"/>
          </a:p>
        </p:txBody>
      </p:sp>
    </p:spTree>
    <p:extLst>
      <p:ext uri="{BB962C8B-B14F-4D97-AF65-F5344CB8AC3E}">
        <p14:creationId xmlns:p14="http://schemas.microsoft.com/office/powerpoint/2010/main" val="330138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a:t>
            </a:fld>
            <a:endParaRPr lang="de-DE"/>
          </a:p>
        </p:txBody>
      </p:sp>
    </p:spTree>
    <p:extLst>
      <p:ext uri="{BB962C8B-B14F-4D97-AF65-F5344CB8AC3E}">
        <p14:creationId xmlns:p14="http://schemas.microsoft.com/office/powerpoint/2010/main" val="303185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3BF8A14-EC94-49A8-8FD8-B7B98003E39F}"/>
              </a:ext>
            </a:extLst>
          </p:cNvPr>
          <p:cNvSpPr txBox="1">
            <a:spLocks noGrp="1"/>
          </p:cNvSpPr>
          <p:nvPr>
            <p:ph type="sldNum" sz="quarter" idx="5"/>
          </p:nvPr>
        </p:nvSpPr>
        <p:spPr>
          <a:ln/>
        </p:spPr>
        <p:txBody>
          <a:bodyPr vert="horz" lIns="0" tIns="0" rIns="0" bIns="0" anchor="b" anchorCtr="0">
            <a:noAutofit/>
          </a:bodyPr>
          <a:lstStyle/>
          <a:p>
            <a:pPr lvl="0"/>
            <a:fld id="{2058930A-1ECB-4C1F-A0D3-3EFA480BA002}" type="slidenum">
              <a:t>8</a:t>
            </a:fld>
            <a:endParaRPr lang="en-US"/>
          </a:p>
        </p:txBody>
      </p:sp>
      <p:sp>
        <p:nvSpPr>
          <p:cNvPr id="2" name="Folienbildplatzhalter 1">
            <a:extLst>
              <a:ext uri="{FF2B5EF4-FFF2-40B4-BE49-F238E27FC236}">
                <a16:creationId xmlns:a16="http://schemas.microsoft.com/office/drawing/2014/main" id="{79A6F2C4-B3C0-479A-84CF-31495A30561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A737F202-B4AE-4417-AEEA-DF7D60D7E423}"/>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C1C1733-9E02-4735-8AEC-EF8BCB09153C}"/>
              </a:ext>
            </a:extLst>
          </p:cNvPr>
          <p:cNvSpPr txBox="1">
            <a:spLocks noGrp="1"/>
          </p:cNvSpPr>
          <p:nvPr>
            <p:ph type="sldNum" sz="quarter" idx="5"/>
          </p:nvPr>
        </p:nvSpPr>
        <p:spPr>
          <a:ln/>
        </p:spPr>
        <p:txBody>
          <a:bodyPr vert="horz" lIns="0" tIns="0" rIns="0" bIns="0" anchor="b" anchorCtr="0">
            <a:noAutofit/>
          </a:bodyPr>
          <a:lstStyle/>
          <a:p>
            <a:pPr lvl="0"/>
            <a:fld id="{E501AAC8-F503-4E85-86D2-9BCF574A2A85}" type="slidenum">
              <a:t>9</a:t>
            </a:fld>
            <a:endParaRPr lang="en-US"/>
          </a:p>
        </p:txBody>
      </p:sp>
      <p:sp>
        <p:nvSpPr>
          <p:cNvPr id="2" name="Folienbildplatzhalter 1">
            <a:extLst>
              <a:ext uri="{FF2B5EF4-FFF2-40B4-BE49-F238E27FC236}">
                <a16:creationId xmlns:a16="http://schemas.microsoft.com/office/drawing/2014/main" id="{44907105-6B71-4E74-A9F3-F094ABDB774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07AC331E-0D4B-4319-9FB7-CD3911FCD536}"/>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77B690FF-597D-48AB-BFEC-3C5D71831D27}"/>
              </a:ext>
            </a:extLst>
          </p:cNvPr>
          <p:cNvSpPr txBox="1">
            <a:spLocks noGrp="1"/>
          </p:cNvSpPr>
          <p:nvPr>
            <p:ph type="sldNum" sz="quarter" idx="5"/>
          </p:nvPr>
        </p:nvSpPr>
        <p:spPr>
          <a:ln/>
        </p:spPr>
        <p:txBody>
          <a:bodyPr vert="horz" lIns="0" tIns="0" rIns="0" bIns="0" anchor="b" anchorCtr="0">
            <a:noAutofit/>
          </a:bodyPr>
          <a:lstStyle/>
          <a:p>
            <a:pPr lvl="0"/>
            <a:fld id="{B9DAE6DE-3E1F-4A5B-AF6E-478266E65DBD}" type="slidenum">
              <a:t>10</a:t>
            </a:fld>
            <a:endParaRPr lang="en-US"/>
          </a:p>
        </p:txBody>
      </p:sp>
      <p:sp>
        <p:nvSpPr>
          <p:cNvPr id="2" name="Folienbildplatzhalter 1">
            <a:extLst>
              <a:ext uri="{FF2B5EF4-FFF2-40B4-BE49-F238E27FC236}">
                <a16:creationId xmlns:a16="http://schemas.microsoft.com/office/drawing/2014/main" id="{18317057-3BB1-4DB5-9F93-C1A94DA5EDD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F48E92DE-DE3C-4BE0-8989-1DF5D4D752C5}"/>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EEC1559-4856-4E35-92E0-7EBD021A3C17}"/>
              </a:ext>
            </a:extLst>
          </p:cNvPr>
          <p:cNvSpPr txBox="1">
            <a:spLocks noGrp="1"/>
          </p:cNvSpPr>
          <p:nvPr>
            <p:ph type="sldNum" sz="quarter" idx="5"/>
          </p:nvPr>
        </p:nvSpPr>
        <p:spPr>
          <a:ln/>
        </p:spPr>
        <p:txBody>
          <a:bodyPr vert="horz" lIns="0" tIns="0" rIns="0" bIns="0" anchor="b" anchorCtr="0">
            <a:noAutofit/>
          </a:bodyPr>
          <a:lstStyle/>
          <a:p>
            <a:pPr lvl="0"/>
            <a:fld id="{C430DA0D-7A14-438E-8908-5BE4EBC07765}" type="slidenum">
              <a:t>11</a:t>
            </a:fld>
            <a:endParaRPr lang="en-US"/>
          </a:p>
        </p:txBody>
      </p:sp>
      <p:sp>
        <p:nvSpPr>
          <p:cNvPr id="2" name="Folienbildplatzhalter 1">
            <a:extLst>
              <a:ext uri="{FF2B5EF4-FFF2-40B4-BE49-F238E27FC236}">
                <a16:creationId xmlns:a16="http://schemas.microsoft.com/office/drawing/2014/main" id="{04B031C5-EC89-4B1A-869D-5E842CC28F5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0DAEE6F5-8563-46BF-BE4C-2A51B2501946}"/>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0B98793-9D23-448F-B2D4-FB9C4E304615}"/>
              </a:ext>
            </a:extLst>
          </p:cNvPr>
          <p:cNvSpPr txBox="1">
            <a:spLocks noGrp="1"/>
          </p:cNvSpPr>
          <p:nvPr>
            <p:ph type="sldNum" sz="quarter" idx="5"/>
          </p:nvPr>
        </p:nvSpPr>
        <p:spPr>
          <a:ln/>
        </p:spPr>
        <p:txBody>
          <a:bodyPr vert="horz" lIns="0" tIns="0" rIns="0" bIns="0" anchor="b" anchorCtr="0">
            <a:noAutofit/>
          </a:bodyPr>
          <a:lstStyle/>
          <a:p>
            <a:pPr lvl="0"/>
            <a:fld id="{792E33FD-CB91-4B20-BEE4-C9D2E6BE3268}" type="slidenum">
              <a:t>12</a:t>
            </a:fld>
            <a:endParaRPr lang="en-US"/>
          </a:p>
        </p:txBody>
      </p:sp>
      <p:sp>
        <p:nvSpPr>
          <p:cNvPr id="2" name="Folienbildplatzhalter 1">
            <a:extLst>
              <a:ext uri="{FF2B5EF4-FFF2-40B4-BE49-F238E27FC236}">
                <a16:creationId xmlns:a16="http://schemas.microsoft.com/office/drawing/2014/main" id="{98D0F7D1-7C9C-4AB3-9745-5980EB4D9A3A}"/>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7DFF0529-4803-4E01-9A12-7AC4E44E9EBC}"/>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5E132CE0-3EF7-4961-862A-84F97BD37421}"/>
              </a:ext>
            </a:extLst>
          </p:cNvPr>
          <p:cNvSpPr txBox="1">
            <a:spLocks noGrp="1"/>
          </p:cNvSpPr>
          <p:nvPr>
            <p:ph type="sldNum" sz="quarter" idx="5"/>
          </p:nvPr>
        </p:nvSpPr>
        <p:spPr>
          <a:ln/>
        </p:spPr>
        <p:txBody>
          <a:bodyPr vert="horz" lIns="0" tIns="0" rIns="0" bIns="0" anchor="b" anchorCtr="0">
            <a:noAutofit/>
          </a:bodyPr>
          <a:lstStyle/>
          <a:p>
            <a:pPr lvl="0"/>
            <a:fld id="{E9C879E4-DCE4-465F-A031-F526821F3D9D}" type="slidenum">
              <a:t>13</a:t>
            </a:fld>
            <a:endParaRPr lang="en-US"/>
          </a:p>
        </p:txBody>
      </p:sp>
      <p:sp>
        <p:nvSpPr>
          <p:cNvPr id="2" name="Folienbildplatzhalter 1">
            <a:extLst>
              <a:ext uri="{FF2B5EF4-FFF2-40B4-BE49-F238E27FC236}">
                <a16:creationId xmlns:a16="http://schemas.microsoft.com/office/drawing/2014/main" id="{4A97B175-87C6-4C90-AE5B-77A82B8301D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6FD38542-593F-4C52-B336-DDF961C102B2}"/>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64DDB5A-B09B-4DD0-B6AF-A78397E12D2C}"/>
              </a:ext>
            </a:extLst>
          </p:cNvPr>
          <p:cNvSpPr txBox="1">
            <a:spLocks noGrp="1"/>
          </p:cNvSpPr>
          <p:nvPr>
            <p:ph type="sldNum" sz="quarter" idx="5"/>
          </p:nvPr>
        </p:nvSpPr>
        <p:spPr>
          <a:ln/>
        </p:spPr>
        <p:txBody>
          <a:bodyPr vert="horz" lIns="0" tIns="0" rIns="0" bIns="0" anchor="b" anchorCtr="0">
            <a:noAutofit/>
          </a:bodyPr>
          <a:lstStyle/>
          <a:p>
            <a:pPr lvl="0"/>
            <a:fld id="{7A3C2942-18C9-4504-97BE-A678F9E89EA7}" type="slidenum">
              <a:t>14</a:t>
            </a:fld>
            <a:endParaRPr lang="en-US"/>
          </a:p>
        </p:txBody>
      </p:sp>
      <p:sp>
        <p:nvSpPr>
          <p:cNvPr id="2" name="Folienbildplatzhalter 1">
            <a:extLst>
              <a:ext uri="{FF2B5EF4-FFF2-40B4-BE49-F238E27FC236}">
                <a16:creationId xmlns:a16="http://schemas.microsoft.com/office/drawing/2014/main" id="{93C63D19-7E87-4A5E-A7E8-FE6E8A051C1D}"/>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90E52829-B959-4147-AE6C-A5A952643B97}"/>
              </a:ext>
            </a:extLst>
          </p:cNvPr>
          <p:cNvSpPr txBox="1">
            <a:spLocks noGrp="1"/>
          </p:cNvSpPr>
          <p:nvPr>
            <p:ph type="body" sz="quarter" idx="1"/>
          </p:nvPr>
        </p:nvSpPr>
        <p:spPr/>
        <p:txBody>
          <a:bodyPr vert="horz"/>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405E4-BED9-B54A-6132-D51E17AB2E6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B7B5E244-F139-46E7-2F62-F80AD2E574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FF6B6A6-8649-71D7-C9D6-56D731668D9D}"/>
              </a:ext>
            </a:extLst>
          </p:cNvPr>
          <p:cNvSpPr>
            <a:spLocks noGrp="1"/>
          </p:cNvSpPr>
          <p:nvPr>
            <p:ph type="dt" sz="half" idx="10"/>
          </p:nvPr>
        </p:nvSpPr>
        <p:spPr/>
        <p:txBody>
          <a:bodyPr/>
          <a:lstStyle/>
          <a:p>
            <a:fld id="{8DACD80A-590E-4AA4-86C3-AEF3AF825C31}" type="datetime1">
              <a:rPr lang="en-GB" smtClean="0"/>
              <a:t>23/09/2024</a:t>
            </a:fld>
            <a:endParaRPr lang="de-DE"/>
          </a:p>
        </p:txBody>
      </p:sp>
      <p:sp>
        <p:nvSpPr>
          <p:cNvPr id="5" name="Fußzeilenplatzhalter 4">
            <a:extLst>
              <a:ext uri="{FF2B5EF4-FFF2-40B4-BE49-F238E27FC236}">
                <a16:creationId xmlns:a16="http://schemas.microsoft.com/office/drawing/2014/main" id="{60618F7A-A7FF-D801-BD8A-C679AAE8D4F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3F6382E7-9AE8-60B5-809E-F010D97028D8}"/>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230326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EB78EA-2AE4-FB6B-B7E9-15CAB9AC7BF3}"/>
              </a:ext>
            </a:extLst>
          </p:cNvPr>
          <p:cNvSpPr>
            <a:spLocks noGrp="1"/>
          </p:cNvSpPr>
          <p:nvPr>
            <p:ph type="title"/>
          </p:nvPr>
        </p:nvSpPr>
        <p:spPr/>
        <p:txBody>
          <a:bodyPr/>
          <a:lstStyle/>
          <a:p>
            <a:r>
              <a:rPr lang="de-DE" dirty="0"/>
              <a:t>Mastertitelformat bearbeiten</a:t>
            </a:r>
          </a:p>
        </p:txBody>
      </p:sp>
      <p:sp>
        <p:nvSpPr>
          <p:cNvPr id="3" name="Vertikaler Textplatzhalter 2">
            <a:extLst>
              <a:ext uri="{FF2B5EF4-FFF2-40B4-BE49-F238E27FC236}">
                <a16:creationId xmlns:a16="http://schemas.microsoft.com/office/drawing/2014/main" id="{A4033265-89C5-15E0-8277-AD19DF58EE5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056739-D8A9-88F4-35B4-B1F7620EF993}"/>
              </a:ext>
            </a:extLst>
          </p:cNvPr>
          <p:cNvSpPr>
            <a:spLocks noGrp="1"/>
          </p:cNvSpPr>
          <p:nvPr>
            <p:ph type="dt" sz="half" idx="10"/>
          </p:nvPr>
        </p:nvSpPr>
        <p:spPr/>
        <p:txBody>
          <a:bodyPr/>
          <a:lstStyle/>
          <a:p>
            <a:fld id="{479A00DA-859B-40BD-BBFD-2D6DF0F86AFB}" type="datetime1">
              <a:rPr lang="en-GB" smtClean="0"/>
              <a:t>23/09/2024</a:t>
            </a:fld>
            <a:endParaRPr lang="de-DE"/>
          </a:p>
        </p:txBody>
      </p:sp>
      <p:sp>
        <p:nvSpPr>
          <p:cNvPr id="5" name="Fußzeilenplatzhalter 4">
            <a:extLst>
              <a:ext uri="{FF2B5EF4-FFF2-40B4-BE49-F238E27FC236}">
                <a16:creationId xmlns:a16="http://schemas.microsoft.com/office/drawing/2014/main" id="{2CB29853-B37F-FCDD-36EB-815C5889C952}"/>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03A92E7D-FC4A-7F60-4F00-82BDFEF3E64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0837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1B013CC-EDF3-EA08-9A00-5B5CB85D7FB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E31719A-FE76-C43A-D32B-0A89BE48FCB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F3AB3E-8FF1-2324-BE65-234ECE51F3E7}"/>
              </a:ext>
            </a:extLst>
          </p:cNvPr>
          <p:cNvSpPr>
            <a:spLocks noGrp="1"/>
          </p:cNvSpPr>
          <p:nvPr>
            <p:ph type="dt" sz="half" idx="10"/>
          </p:nvPr>
        </p:nvSpPr>
        <p:spPr/>
        <p:txBody>
          <a:bodyPr/>
          <a:lstStyle/>
          <a:p>
            <a:fld id="{C5B6C241-01EE-409B-A069-41C0373D365C}" type="datetime1">
              <a:rPr lang="en-GB" smtClean="0"/>
              <a:t>23/09/2024</a:t>
            </a:fld>
            <a:endParaRPr lang="de-DE"/>
          </a:p>
        </p:txBody>
      </p:sp>
      <p:sp>
        <p:nvSpPr>
          <p:cNvPr id="5" name="Fußzeilenplatzhalter 4">
            <a:extLst>
              <a:ext uri="{FF2B5EF4-FFF2-40B4-BE49-F238E27FC236}">
                <a16:creationId xmlns:a16="http://schemas.microsoft.com/office/drawing/2014/main" id="{DE4EE201-2DF3-D130-2FC8-080C5109F2D6}"/>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FC4005AD-A89D-2118-5229-D3591E36AE0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95475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ny Questions">
    <p:spTree>
      <p:nvGrpSpPr>
        <p:cNvPr id="1" name=""/>
        <p:cNvGrpSpPr/>
        <p:nvPr/>
      </p:nvGrpSpPr>
      <p:grpSpPr>
        <a:xfrm>
          <a:off x="0" y="0"/>
          <a:ext cx="0" cy="0"/>
          <a:chOff x="0" y="0"/>
          <a:chExt cx="0" cy="0"/>
        </a:xfrm>
      </p:grpSpPr>
      <p:pic>
        <p:nvPicPr>
          <p:cNvPr id="4" name="Picture 3" descr="A picture containing text, electronics, vector graphics&#10;&#10;Description automatically generated">
            <a:extLst>
              <a:ext uri="{FF2B5EF4-FFF2-40B4-BE49-F238E27FC236}">
                <a16:creationId xmlns:a16="http://schemas.microsoft.com/office/drawing/2014/main" id="{8F318DEC-3B86-81C6-11FE-D969BDE136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142" y="0"/>
            <a:ext cx="12348143" cy="6858000"/>
          </a:xfrm>
          <a:prstGeom prst="rect">
            <a:avLst/>
          </a:prstGeom>
        </p:spPr>
      </p:pic>
      <p:sp>
        <p:nvSpPr>
          <p:cNvPr id="11" name="Shape 11"/>
          <p:cNvSpPr>
            <a:spLocks noGrp="1"/>
          </p:cNvSpPr>
          <p:nvPr>
            <p:ph type="title" hasCustomPrompt="1"/>
          </p:nvPr>
        </p:nvSpPr>
        <p:spPr>
          <a:xfrm>
            <a:off x="1524001" y="1122363"/>
            <a:ext cx="9144000" cy="2387601"/>
          </a:xfrm>
          <a:prstGeom prst="rect">
            <a:avLst/>
          </a:prstGeom>
        </p:spPr>
        <p:txBody>
          <a:bodyPr anchor="b"/>
          <a:lstStyle>
            <a:lvl1pPr algn="ctr">
              <a:defRPr kumimoji="0" sz="3599" b="1" i="0" u="none" strike="noStrike" cap="none" spc="0" normalizeH="0" baseline="0">
                <a:ln>
                  <a:noFill/>
                </a:ln>
                <a:solidFill>
                  <a:srgbClr val="FFFFFF"/>
                </a:solidFill>
                <a:effectLst/>
                <a:uFillTx/>
                <a:latin typeface="+mj-lt"/>
                <a:ea typeface="+mj-ea"/>
                <a:cs typeface="+mj-cs"/>
                <a:sym typeface="Helvetica"/>
              </a:defRPr>
            </a:lvl1pPr>
          </a:lstStyle>
          <a:p>
            <a:r>
              <a:rPr lang="en-US"/>
              <a:t>ANY QUESTIONS?</a:t>
            </a:r>
          </a:p>
        </p:txBody>
      </p:sp>
      <p:pic>
        <p:nvPicPr>
          <p:cNvPr id="2" name="Picture 1" descr="Logo&#10;&#10;Description automatically generated">
            <a:extLst>
              <a:ext uri="{FF2B5EF4-FFF2-40B4-BE49-F238E27FC236}">
                <a16:creationId xmlns:a16="http://schemas.microsoft.com/office/drawing/2014/main" id="{CA6D8591-1CF5-3BE4-379D-A2C4DB989F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4852" y="4954119"/>
            <a:ext cx="4408097" cy="1356054"/>
          </a:xfrm>
          <a:prstGeom prst="rect">
            <a:avLst/>
          </a:prstGeom>
        </p:spPr>
      </p:pic>
      <p:sp>
        <p:nvSpPr>
          <p:cNvPr id="13" name="Shape 13"/>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79674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Tree>
    <p:extLst>
      <p:ext uri="{BB962C8B-B14F-4D97-AF65-F5344CB8AC3E}">
        <p14:creationId xmlns:p14="http://schemas.microsoft.com/office/powerpoint/2010/main" val="386339723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
        <p:nvSpPr>
          <p:cNvPr id="3" name="Textplatzhalter 2">
            <a:extLst>
              <a:ext uri="{FF2B5EF4-FFF2-40B4-BE49-F238E27FC236}">
                <a16:creationId xmlns:a16="http://schemas.microsoft.com/office/drawing/2014/main" id="{B8358E6D-7D4E-A642-F4FB-D45A81DFDB58}"/>
              </a:ext>
            </a:extLst>
          </p:cNvPr>
          <p:cNvSpPr>
            <a:spLocks noGrp="1"/>
          </p:cNvSpPr>
          <p:nvPr>
            <p:ph idx="13"/>
          </p:nvPr>
        </p:nvSpPr>
        <p:spPr>
          <a:xfrm>
            <a:off x="4532748"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2">
            <a:extLst>
              <a:ext uri="{FF2B5EF4-FFF2-40B4-BE49-F238E27FC236}">
                <a16:creationId xmlns:a16="http://schemas.microsoft.com/office/drawing/2014/main" id="{5BB18E90-07A7-2DF8-155F-AE0883F02550}"/>
              </a:ext>
            </a:extLst>
          </p:cNvPr>
          <p:cNvSpPr>
            <a:spLocks noGrp="1"/>
          </p:cNvSpPr>
          <p:nvPr>
            <p:ph idx="14"/>
          </p:nvPr>
        </p:nvSpPr>
        <p:spPr>
          <a:xfrm>
            <a:off x="8227296" y="1179553"/>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9325481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
        <p:nvSpPr>
          <p:cNvPr id="3" name="Textplatzhalter 2">
            <a:extLst>
              <a:ext uri="{FF2B5EF4-FFF2-40B4-BE49-F238E27FC236}">
                <a16:creationId xmlns:a16="http://schemas.microsoft.com/office/drawing/2014/main" id="{B8358E6D-7D4E-A642-F4FB-D45A81DFDB58}"/>
              </a:ext>
            </a:extLst>
          </p:cNvPr>
          <p:cNvSpPr>
            <a:spLocks noGrp="1"/>
          </p:cNvSpPr>
          <p:nvPr>
            <p:ph idx="13"/>
          </p:nvPr>
        </p:nvSpPr>
        <p:spPr>
          <a:xfrm>
            <a:off x="4532748" y="1171575"/>
            <a:ext cx="5632262"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99440555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E10F7C8-B806-406B-8B36-5F21B89E22EA}"/>
              </a:ext>
            </a:extLst>
          </p:cNvPr>
          <p:cNvSpPr>
            <a:spLocks noGrp="1"/>
          </p:cNvSpPr>
          <p:nvPr>
            <p:ph type="dt" sz="half" idx="10"/>
          </p:nvPr>
        </p:nvSpPr>
        <p:spPr/>
        <p:txBody>
          <a:bodyPr/>
          <a:lstStyle/>
          <a:p>
            <a:fld id="{6035764F-803D-43BA-8E40-D098BE5EBFFD}" type="datetime1">
              <a:rPr lang="en-GB" smtClean="0"/>
              <a:t>23/09/2024</a:t>
            </a:fld>
            <a:endParaRPr lang="de-DE"/>
          </a:p>
        </p:txBody>
      </p:sp>
      <p:sp>
        <p:nvSpPr>
          <p:cNvPr id="4" name="Fußzeilenplatzhalter 3">
            <a:extLst>
              <a:ext uri="{FF2B5EF4-FFF2-40B4-BE49-F238E27FC236}">
                <a16:creationId xmlns:a16="http://schemas.microsoft.com/office/drawing/2014/main" id="{0C00C746-B536-4E1D-9D45-FCFE1F555631}"/>
              </a:ext>
            </a:extLst>
          </p:cNvPr>
          <p:cNvSpPr>
            <a:spLocks noGrp="1"/>
          </p:cNvSpPr>
          <p:nvPr>
            <p:ph type="ftr" sz="quarter" idx="11"/>
          </p:nvPr>
        </p:nvSpPr>
        <p:spPr/>
        <p:txBody>
          <a:bodyPr/>
          <a:lstStyle/>
          <a:p>
            <a:r>
              <a:rPr lang="sv-SE"/>
              <a:t>2024 – Roland Potthast, Stefanie Hollborn, Jan Keller</a:t>
            </a:r>
            <a:endParaRPr lang="de-DE"/>
          </a:p>
        </p:txBody>
      </p:sp>
      <p:sp>
        <p:nvSpPr>
          <p:cNvPr id="5" name="Foliennummernplatzhalter 4">
            <a:extLst>
              <a:ext uri="{FF2B5EF4-FFF2-40B4-BE49-F238E27FC236}">
                <a16:creationId xmlns:a16="http://schemas.microsoft.com/office/drawing/2014/main" id="{F17D8BB5-96D2-41C9-AAB5-C6D2837AF8B8}"/>
              </a:ext>
            </a:extLst>
          </p:cNvPr>
          <p:cNvSpPr>
            <a:spLocks noGrp="1"/>
          </p:cNvSpPr>
          <p:nvPr>
            <p:ph type="sldNum" sz="quarter" idx="12"/>
          </p:nvPr>
        </p:nvSpPr>
        <p:spPr/>
        <p:txBody>
          <a:bodyPr/>
          <a:lstStyle/>
          <a:p>
            <a:fld id="{C7AA53B9-472A-452D-85DC-3848F0CED037}" type="slidenum">
              <a:rPr lang="de-DE" smtClean="0"/>
              <a:t>‹Nr.›</a:t>
            </a:fld>
            <a:endParaRPr lang="de-DE"/>
          </a:p>
        </p:txBody>
      </p:sp>
      <p:sp>
        <p:nvSpPr>
          <p:cNvPr id="6" name="Textplatzhalter 2">
            <a:extLst>
              <a:ext uri="{FF2B5EF4-FFF2-40B4-BE49-F238E27FC236}">
                <a16:creationId xmlns:a16="http://schemas.microsoft.com/office/drawing/2014/main" id="{F426C440-630A-41D5-ACE5-C094C1260625}"/>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2">
            <a:extLst>
              <a:ext uri="{FF2B5EF4-FFF2-40B4-BE49-F238E27FC236}">
                <a16:creationId xmlns:a16="http://schemas.microsoft.com/office/drawing/2014/main" id="{EDBC8C0A-2BEC-4A46-B49A-4D85A2384E47}"/>
              </a:ext>
            </a:extLst>
          </p:cNvPr>
          <p:cNvSpPr>
            <a:spLocks noGrp="1"/>
          </p:cNvSpPr>
          <p:nvPr>
            <p:ph idx="13"/>
          </p:nvPr>
        </p:nvSpPr>
        <p:spPr>
          <a:xfrm>
            <a:off x="4532748" y="1171575"/>
            <a:ext cx="5939538"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032425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right hand logo">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E4370702-730C-4D37-A555-9F175EF18A40}"/>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FEF8D562-D3FD-2624-D1A0-C9BB32F5437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3" name="Slide Number Placeholder 2"/>
          <p:cNvSpPr>
            <a:spLocks noGrp="1"/>
          </p:cNvSpPr>
          <p:nvPr>
            <p:ph type="sldNum" sz="quarter" idx="10"/>
          </p:nvPr>
        </p:nvSpPr>
        <p:spPr/>
        <p:txBody>
          <a:bodyPr/>
          <a:lstStyle/>
          <a:p>
            <a:fld id="{86CB4B4D-7CA3-9044-876B-883B54F8677D}" type="slidenum">
              <a:rPr lang="fr-BE" smtClean="0"/>
              <a:pPr/>
              <a:t>‹Nr.›</a:t>
            </a:fld>
            <a:endParaRPr lang="fr-BE"/>
          </a:p>
        </p:txBody>
      </p:sp>
    </p:spTree>
    <p:extLst>
      <p:ext uri="{BB962C8B-B14F-4D97-AF65-F5344CB8AC3E}">
        <p14:creationId xmlns:p14="http://schemas.microsoft.com/office/powerpoint/2010/main" val="168132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FC535F-1CA8-BBAE-7898-FD350CD591B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63479BF-6EE3-EA1F-19EE-E56AABFCDCA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28E95E5-CA89-6317-59F1-B7B67574126A}"/>
              </a:ext>
            </a:extLst>
          </p:cNvPr>
          <p:cNvSpPr>
            <a:spLocks noGrp="1"/>
          </p:cNvSpPr>
          <p:nvPr>
            <p:ph type="dt" sz="half" idx="10"/>
          </p:nvPr>
        </p:nvSpPr>
        <p:spPr/>
        <p:txBody>
          <a:bodyPr/>
          <a:lstStyle/>
          <a:p>
            <a:fld id="{21958EF4-F5CE-4FDA-812E-B80929FECF35}" type="datetime1">
              <a:rPr lang="en-GB" smtClean="0"/>
              <a:t>23/09/2024</a:t>
            </a:fld>
            <a:endParaRPr lang="de-DE"/>
          </a:p>
        </p:txBody>
      </p:sp>
      <p:sp>
        <p:nvSpPr>
          <p:cNvPr id="5" name="Fußzeilenplatzhalter 4">
            <a:extLst>
              <a:ext uri="{FF2B5EF4-FFF2-40B4-BE49-F238E27FC236}">
                <a16:creationId xmlns:a16="http://schemas.microsoft.com/office/drawing/2014/main" id="{7909DE1A-8399-D4CD-003E-355E12FEA32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6B15F6DB-68D3-300A-7336-712A16E11E5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25632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CEE509-58AF-79D7-2281-E55720C1B83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2613DC2-746A-70B1-C078-864D157E74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E75D5D-6E83-F644-A786-3C41DFF30FE2}"/>
              </a:ext>
            </a:extLst>
          </p:cNvPr>
          <p:cNvSpPr>
            <a:spLocks noGrp="1"/>
          </p:cNvSpPr>
          <p:nvPr>
            <p:ph type="dt" sz="half" idx="10"/>
          </p:nvPr>
        </p:nvSpPr>
        <p:spPr/>
        <p:txBody>
          <a:bodyPr/>
          <a:lstStyle/>
          <a:p>
            <a:fld id="{A94338C6-CACA-4D37-B224-5E614B026058}" type="datetime1">
              <a:rPr lang="en-GB" smtClean="0"/>
              <a:t>23/09/2024</a:t>
            </a:fld>
            <a:endParaRPr lang="de-DE"/>
          </a:p>
        </p:txBody>
      </p:sp>
      <p:sp>
        <p:nvSpPr>
          <p:cNvPr id="5" name="Fußzeilenplatzhalter 4">
            <a:extLst>
              <a:ext uri="{FF2B5EF4-FFF2-40B4-BE49-F238E27FC236}">
                <a16:creationId xmlns:a16="http://schemas.microsoft.com/office/drawing/2014/main" id="{24D05008-4E49-BE5D-C1C6-95A41641B41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D4E1F3B9-BE6A-C0FB-3859-747276E1D99C}"/>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07931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68E41-2BC2-33E1-BCB8-FCD8D1E0015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52EE626-5709-908E-3E3F-5EE9664C862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0926C32-134D-1A6B-F091-B4BF4477F5A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CC8BAFE-DE14-9BDB-0C3E-F30DC9B7E90B}"/>
              </a:ext>
            </a:extLst>
          </p:cNvPr>
          <p:cNvSpPr>
            <a:spLocks noGrp="1"/>
          </p:cNvSpPr>
          <p:nvPr>
            <p:ph type="dt" sz="half" idx="10"/>
          </p:nvPr>
        </p:nvSpPr>
        <p:spPr/>
        <p:txBody>
          <a:bodyPr/>
          <a:lstStyle/>
          <a:p>
            <a:fld id="{DD4FEDE3-C6EA-492B-B681-117A2CE427E4}" type="datetime1">
              <a:rPr lang="en-GB" smtClean="0"/>
              <a:t>23/09/2024</a:t>
            </a:fld>
            <a:endParaRPr lang="de-DE"/>
          </a:p>
        </p:txBody>
      </p:sp>
      <p:sp>
        <p:nvSpPr>
          <p:cNvPr id="6" name="Fußzeilenplatzhalter 5">
            <a:extLst>
              <a:ext uri="{FF2B5EF4-FFF2-40B4-BE49-F238E27FC236}">
                <a16:creationId xmlns:a16="http://schemas.microsoft.com/office/drawing/2014/main" id="{0931DDF6-8D23-4ED1-615C-99574508DF20}"/>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788D87-3C41-F35A-02D6-944D03BA6151}"/>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2166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2ED-DE28-4C85-6BAB-F2FEB3C71BE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EF78BED-3CD6-9C59-70C2-FC84019504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51121A3-453F-5F09-AC1A-EB931CAC6DD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7EC4DFF-952F-D510-43AA-3F0E84BB05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D20EFA1-8B13-C57F-BA07-EB3382F9E7A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B9F7C21-D287-8BA3-CC5A-0303AF460592}"/>
              </a:ext>
            </a:extLst>
          </p:cNvPr>
          <p:cNvSpPr>
            <a:spLocks noGrp="1"/>
          </p:cNvSpPr>
          <p:nvPr>
            <p:ph type="dt" sz="half" idx="10"/>
          </p:nvPr>
        </p:nvSpPr>
        <p:spPr/>
        <p:txBody>
          <a:bodyPr/>
          <a:lstStyle/>
          <a:p>
            <a:fld id="{31F7AA28-2CDE-4C02-911F-6F46A8A78FC2}" type="datetime1">
              <a:rPr lang="en-GB" smtClean="0"/>
              <a:t>23/09/2024</a:t>
            </a:fld>
            <a:endParaRPr lang="de-DE"/>
          </a:p>
        </p:txBody>
      </p:sp>
      <p:sp>
        <p:nvSpPr>
          <p:cNvPr id="8" name="Fußzeilenplatzhalter 7">
            <a:extLst>
              <a:ext uri="{FF2B5EF4-FFF2-40B4-BE49-F238E27FC236}">
                <a16:creationId xmlns:a16="http://schemas.microsoft.com/office/drawing/2014/main" id="{74206225-560B-1396-3A84-FD8C2F026DE5}"/>
              </a:ext>
            </a:extLst>
          </p:cNvPr>
          <p:cNvSpPr>
            <a:spLocks noGrp="1"/>
          </p:cNvSpPr>
          <p:nvPr>
            <p:ph type="ftr" sz="quarter" idx="11"/>
          </p:nvPr>
        </p:nvSpPr>
        <p:spPr/>
        <p:txBody>
          <a:bodyPr/>
          <a:lstStyle/>
          <a:p>
            <a:r>
              <a:rPr lang="sv-SE"/>
              <a:t>2024 – Roland Potthast, Stefanie Hollborn, Jan Keller</a:t>
            </a:r>
            <a:endParaRPr lang="de-DE"/>
          </a:p>
        </p:txBody>
      </p:sp>
      <p:sp>
        <p:nvSpPr>
          <p:cNvPr id="9" name="Foliennummernplatzhalter 8">
            <a:extLst>
              <a:ext uri="{FF2B5EF4-FFF2-40B4-BE49-F238E27FC236}">
                <a16:creationId xmlns:a16="http://schemas.microsoft.com/office/drawing/2014/main" id="{1AAA1822-DBE9-C46F-9150-BDC7488C1F0F}"/>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59134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AB4AE-1903-E5BA-0B2A-E255DA5A1C4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74708F3-25BE-5DA8-E4B7-C3B8D9E3E387}"/>
              </a:ext>
            </a:extLst>
          </p:cNvPr>
          <p:cNvSpPr>
            <a:spLocks noGrp="1"/>
          </p:cNvSpPr>
          <p:nvPr>
            <p:ph type="dt" sz="half" idx="10"/>
          </p:nvPr>
        </p:nvSpPr>
        <p:spPr/>
        <p:txBody>
          <a:bodyPr/>
          <a:lstStyle/>
          <a:p>
            <a:fld id="{16E47744-AFE0-4686-B488-E6D240914A05}" type="datetime1">
              <a:rPr lang="en-GB" smtClean="0"/>
              <a:t>23/09/2024</a:t>
            </a:fld>
            <a:endParaRPr lang="de-DE"/>
          </a:p>
        </p:txBody>
      </p:sp>
      <p:sp>
        <p:nvSpPr>
          <p:cNvPr id="4" name="Fußzeilenplatzhalter 3">
            <a:extLst>
              <a:ext uri="{FF2B5EF4-FFF2-40B4-BE49-F238E27FC236}">
                <a16:creationId xmlns:a16="http://schemas.microsoft.com/office/drawing/2014/main" id="{7663C8A1-EE05-4418-1EFE-E0E9B983D388}"/>
              </a:ext>
            </a:extLst>
          </p:cNvPr>
          <p:cNvSpPr>
            <a:spLocks noGrp="1"/>
          </p:cNvSpPr>
          <p:nvPr>
            <p:ph type="ftr" sz="quarter" idx="11"/>
          </p:nvPr>
        </p:nvSpPr>
        <p:spPr/>
        <p:txBody>
          <a:bodyPr/>
          <a:lstStyle/>
          <a:p>
            <a:r>
              <a:rPr lang="sv-SE"/>
              <a:t>2024 – Roland Potthast, Stefanie Hollborn, Jan Keller</a:t>
            </a:r>
            <a:endParaRPr lang="de-DE"/>
          </a:p>
        </p:txBody>
      </p:sp>
      <p:sp>
        <p:nvSpPr>
          <p:cNvPr id="5" name="Foliennummernplatzhalter 4">
            <a:extLst>
              <a:ext uri="{FF2B5EF4-FFF2-40B4-BE49-F238E27FC236}">
                <a16:creationId xmlns:a16="http://schemas.microsoft.com/office/drawing/2014/main" id="{0312D053-93A3-C359-3170-3DE68AFBA6F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75799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DE7F94-D959-9AD2-3128-E6457CA2907B}"/>
              </a:ext>
            </a:extLst>
          </p:cNvPr>
          <p:cNvSpPr>
            <a:spLocks noGrp="1"/>
          </p:cNvSpPr>
          <p:nvPr>
            <p:ph type="dt" sz="half" idx="10"/>
          </p:nvPr>
        </p:nvSpPr>
        <p:spPr/>
        <p:txBody>
          <a:bodyPr/>
          <a:lstStyle/>
          <a:p>
            <a:fld id="{1DCA48D8-2C30-4C45-A4FC-0AE109547CA6}" type="datetime1">
              <a:rPr lang="en-GB" smtClean="0"/>
              <a:t>23/09/2024</a:t>
            </a:fld>
            <a:endParaRPr lang="de-DE"/>
          </a:p>
        </p:txBody>
      </p:sp>
      <p:sp>
        <p:nvSpPr>
          <p:cNvPr id="3" name="Fußzeilenplatzhalter 2">
            <a:extLst>
              <a:ext uri="{FF2B5EF4-FFF2-40B4-BE49-F238E27FC236}">
                <a16:creationId xmlns:a16="http://schemas.microsoft.com/office/drawing/2014/main" id="{E32EE75B-630B-E5FA-C1E9-A9D6F78231C1}"/>
              </a:ext>
            </a:extLst>
          </p:cNvPr>
          <p:cNvSpPr>
            <a:spLocks noGrp="1"/>
          </p:cNvSpPr>
          <p:nvPr>
            <p:ph type="ftr" sz="quarter" idx="11"/>
          </p:nvPr>
        </p:nvSpPr>
        <p:spPr/>
        <p:txBody>
          <a:bodyPr/>
          <a:lstStyle/>
          <a:p>
            <a:r>
              <a:rPr lang="sv-SE"/>
              <a:t>2024 – Roland Potthast, Stefanie Hollborn, Jan Keller</a:t>
            </a:r>
            <a:endParaRPr lang="de-DE"/>
          </a:p>
        </p:txBody>
      </p:sp>
      <p:sp>
        <p:nvSpPr>
          <p:cNvPr id="4" name="Foliennummernplatzhalter 3">
            <a:extLst>
              <a:ext uri="{FF2B5EF4-FFF2-40B4-BE49-F238E27FC236}">
                <a16:creationId xmlns:a16="http://schemas.microsoft.com/office/drawing/2014/main" id="{CEB32A72-66E7-CC35-F80D-1A5477C1C863}"/>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8491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52A71-662B-362F-9AFC-CECC75E098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819DEA3-7F63-A4AE-36B4-6FCCB6784C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5DC1750-0B65-7656-A8A7-F8154FACB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130A9BB-CECE-D77B-ECC2-098265E15976}"/>
              </a:ext>
            </a:extLst>
          </p:cNvPr>
          <p:cNvSpPr>
            <a:spLocks noGrp="1"/>
          </p:cNvSpPr>
          <p:nvPr>
            <p:ph type="dt" sz="half" idx="10"/>
          </p:nvPr>
        </p:nvSpPr>
        <p:spPr/>
        <p:txBody>
          <a:bodyPr/>
          <a:lstStyle/>
          <a:p>
            <a:fld id="{5796381F-57B7-48AB-AE1D-335EB5ED5E98}" type="datetime1">
              <a:rPr lang="en-GB" smtClean="0"/>
              <a:t>23/09/2024</a:t>
            </a:fld>
            <a:endParaRPr lang="de-DE"/>
          </a:p>
        </p:txBody>
      </p:sp>
      <p:sp>
        <p:nvSpPr>
          <p:cNvPr id="6" name="Fußzeilenplatzhalter 5">
            <a:extLst>
              <a:ext uri="{FF2B5EF4-FFF2-40B4-BE49-F238E27FC236}">
                <a16:creationId xmlns:a16="http://schemas.microsoft.com/office/drawing/2014/main" id="{3C3AE533-AE1A-1071-689F-4059D328A93B}"/>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CDDFA5-6762-1496-4D5D-1EE44ECAE43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405085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210FB-4AC3-C7DA-B0F5-5EFCDD6A81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6ECB6CA-F315-2EC7-1ECA-AD84BC46E0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F4E55A33-4059-1A7E-1F0C-8879EB94B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6E181D3-6ED1-8187-82A9-959315623C94}"/>
              </a:ext>
            </a:extLst>
          </p:cNvPr>
          <p:cNvSpPr>
            <a:spLocks noGrp="1"/>
          </p:cNvSpPr>
          <p:nvPr>
            <p:ph type="dt" sz="half" idx="10"/>
          </p:nvPr>
        </p:nvSpPr>
        <p:spPr/>
        <p:txBody>
          <a:bodyPr/>
          <a:lstStyle/>
          <a:p>
            <a:fld id="{683077AE-6DFC-4A48-B3A0-4B7B933FB302}" type="datetime1">
              <a:rPr lang="en-GB" smtClean="0"/>
              <a:t>23/09/2024</a:t>
            </a:fld>
            <a:endParaRPr lang="de-DE"/>
          </a:p>
        </p:txBody>
      </p:sp>
      <p:sp>
        <p:nvSpPr>
          <p:cNvPr id="6" name="Fußzeilenplatzhalter 5">
            <a:extLst>
              <a:ext uri="{FF2B5EF4-FFF2-40B4-BE49-F238E27FC236}">
                <a16:creationId xmlns:a16="http://schemas.microsoft.com/office/drawing/2014/main" id="{B4BA95F3-8945-F9DE-A334-43958F87D39C}"/>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EB98304-03B3-F288-DC4F-5141C62BE49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0797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5704B9E-D434-F2B6-83EF-88DC4097B417}"/>
              </a:ext>
            </a:extLst>
          </p:cNvPr>
          <p:cNvSpPr>
            <a:spLocks noGrp="1"/>
          </p:cNvSpPr>
          <p:nvPr>
            <p:ph type="title"/>
          </p:nvPr>
        </p:nvSpPr>
        <p:spPr>
          <a:xfrm>
            <a:off x="838200" y="365125"/>
            <a:ext cx="10515600" cy="720725"/>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49B5EA8E-0CDD-3BE8-12CD-E08E0E19E928}"/>
              </a:ext>
            </a:extLst>
          </p:cNvPr>
          <p:cNvSpPr>
            <a:spLocks noGrp="1"/>
          </p:cNvSpPr>
          <p:nvPr>
            <p:ph type="body"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E97D3D9-9760-9408-790B-AEC7A6808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5764F-803D-43BA-8E40-D098BE5EBFFD}" type="datetime1">
              <a:rPr lang="en-GB" smtClean="0"/>
              <a:t>23/09/2024</a:t>
            </a:fld>
            <a:endParaRPr lang="de-DE"/>
          </a:p>
        </p:txBody>
      </p:sp>
      <p:sp>
        <p:nvSpPr>
          <p:cNvPr id="5" name="Fußzeilenplatzhalter 4">
            <a:extLst>
              <a:ext uri="{FF2B5EF4-FFF2-40B4-BE49-F238E27FC236}">
                <a16:creationId xmlns:a16="http://schemas.microsoft.com/office/drawing/2014/main" id="{E301DB59-29FD-03E4-218F-AAC1C1288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C7795AFA-CC42-5162-DC71-80E113F6B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AA53B9-472A-452D-85DC-3848F0CED037}" type="slidenum">
              <a:rPr lang="de-DE" smtClean="0"/>
              <a:t>‹Nr.›</a:t>
            </a:fld>
            <a:endParaRPr lang="de-DE"/>
          </a:p>
        </p:txBody>
      </p:sp>
    </p:spTree>
    <p:extLst>
      <p:ext uri="{BB962C8B-B14F-4D97-AF65-F5344CB8AC3E}">
        <p14:creationId xmlns:p14="http://schemas.microsoft.com/office/powerpoint/2010/main" val="3633589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3" r:id="rId16"/>
    <p:sldLayoutId id="2147483665" r:id="rId17"/>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jpg"/><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29295-4E9F-47C5-B812-050EEA09AB15}"/>
              </a:ext>
            </a:extLst>
          </p:cNvPr>
          <p:cNvSpPr txBox="1">
            <a:spLocks noGrp="1"/>
          </p:cNvSpPr>
          <p:nvPr>
            <p:ph type="title"/>
          </p:nvPr>
        </p:nvSpPr>
        <p:spPr>
          <a:xfrm>
            <a:off x="1524160" y="770671"/>
            <a:ext cx="9143680" cy="684275"/>
          </a:xfrm>
        </p:spPr>
        <p:txBody>
          <a:bodyPr vert="horz"/>
          <a:lstStyle/>
          <a:p>
            <a:pPr lvl="0"/>
            <a:r>
              <a:rPr lang="en-US" i="1" dirty="0">
                <a:solidFill>
                  <a:schemeClr val="tx1"/>
                </a:solidFill>
                <a:highlight>
                  <a:srgbClr val="FFFF00"/>
                </a:highlight>
              </a:rPr>
              <a:t>AI Intro Basics #3</a:t>
            </a:r>
            <a:endParaRPr lang="en-US" i="1" dirty="0"/>
          </a:p>
        </p:txBody>
      </p:sp>
      <p:sp>
        <p:nvSpPr>
          <p:cNvPr id="3" name="Untertitel 2">
            <a:extLst>
              <a:ext uri="{FF2B5EF4-FFF2-40B4-BE49-F238E27FC236}">
                <a16:creationId xmlns:a16="http://schemas.microsoft.com/office/drawing/2014/main" id="{8D9C05E5-5E89-4A2E-9DE7-66B5664A1681}"/>
              </a:ext>
            </a:extLst>
          </p:cNvPr>
          <p:cNvSpPr txBox="1">
            <a:spLocks noGrp="1"/>
          </p:cNvSpPr>
          <p:nvPr>
            <p:ph type="subTitle" idx="4294967295"/>
          </p:nvPr>
        </p:nvSpPr>
        <p:spPr>
          <a:xfrm>
            <a:off x="955550" y="1813975"/>
            <a:ext cx="10280900" cy="3230050"/>
          </a:xfrm>
        </p:spPr>
        <p:txBody>
          <a:bodyPr vert="horz" anchor="ctr">
            <a:normAutofit/>
          </a:bodyPr>
          <a:lstStyle/>
          <a:p>
            <a:pPr marL="0" indent="0" algn="ctr">
              <a:buNone/>
            </a:pPr>
            <a:r>
              <a:rPr lang="en-US" sz="5321" b="1" dirty="0"/>
              <a:t>Large Language Models, Transformers, RAG</a:t>
            </a:r>
            <a:br>
              <a:rPr lang="en-US" sz="5321" b="1" dirty="0"/>
            </a:br>
            <a:endParaRPr lang="en-US" dirty="0"/>
          </a:p>
          <a:p>
            <a:pPr marL="0" indent="0" algn="ctr">
              <a:buNone/>
            </a:pPr>
            <a:r>
              <a:rPr lang="en-US" dirty="0">
                <a:latin typeface="+mj-lt"/>
                <a:ea typeface="ADLaM Display" panose="020F0502020204030204" pitchFamily="2" charset="0"/>
                <a:cs typeface="ADLaM Display" panose="020F0502020204030204" pitchFamily="2" charset="0"/>
              </a:rPr>
              <a:t>Roland Potthast, Stefanie Hollborn and Jan Keller</a:t>
            </a:r>
          </a:p>
        </p:txBody>
      </p:sp>
      <p:sp>
        <p:nvSpPr>
          <p:cNvPr id="5" name="Foliennummernplatzhalter 4">
            <a:extLst>
              <a:ext uri="{FF2B5EF4-FFF2-40B4-BE49-F238E27FC236}">
                <a16:creationId xmlns:a16="http://schemas.microsoft.com/office/drawing/2014/main" id="{6759965C-8512-8F2B-D855-02D45E2316A9}"/>
              </a:ext>
            </a:extLst>
          </p:cNvPr>
          <p:cNvSpPr>
            <a:spLocks noGrp="1"/>
          </p:cNvSpPr>
          <p:nvPr>
            <p:ph type="sldNum" sz="quarter" idx="2"/>
          </p:nvPr>
        </p:nvSpPr>
        <p:spPr/>
        <p:txBody>
          <a:bodyPr/>
          <a:lstStyle/>
          <a:p>
            <a:fld id="{86CB4B4D-7CA3-9044-876B-883B54F8677D}" type="slidenum">
              <a:rPr lang="de-DE" smtClean="0"/>
              <a:t>1</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liennummernplatzhalter 3">
            <a:extLst>
              <a:ext uri="{FF2B5EF4-FFF2-40B4-BE49-F238E27FC236}">
                <a16:creationId xmlns:a16="http://schemas.microsoft.com/office/drawing/2014/main" id="{EEA9DBB5-D6B4-480D-89C5-8FACDFC95123}"/>
              </a:ext>
            </a:extLst>
          </p:cNvPr>
          <p:cNvSpPr>
            <a:spLocks noGrp="1"/>
          </p:cNvSpPr>
          <p:nvPr>
            <p:ph type="sldNum" sz="quarter" idx="10"/>
          </p:nvPr>
        </p:nvSpPr>
        <p:spPr/>
        <p:txBody>
          <a:bodyPr/>
          <a:lstStyle/>
          <a:p>
            <a:pPr lvl="0"/>
            <a:fld id="{B41C5FB1-1B25-4686-9A55-DB31E5C1BF83}" type="slidenum">
              <a:t>10</a:t>
            </a:fld>
            <a:endParaRPr lang="en-US"/>
          </a:p>
        </p:txBody>
      </p:sp>
      <p:sp>
        <p:nvSpPr>
          <p:cNvPr id="7" name="Datumsplatzhalter 1">
            <a:extLst>
              <a:ext uri="{FF2B5EF4-FFF2-40B4-BE49-F238E27FC236}">
                <a16:creationId xmlns:a16="http://schemas.microsoft.com/office/drawing/2014/main" id="{37CF6B0C-B115-4CC8-97DA-72188B3C6811}"/>
              </a:ext>
            </a:extLst>
          </p:cNvPr>
          <p:cNvSpPr>
            <a:spLocks noGrp="1"/>
          </p:cNvSpPr>
          <p:nvPr>
            <p:ph type="dt" sz="half" idx="4294967295"/>
          </p:nvPr>
        </p:nvSpPr>
        <p:spPr>
          <a:xfrm>
            <a:off x="214" y="6356899"/>
            <a:ext cx="2741664" cy="364787"/>
          </a:xfrm>
        </p:spPr>
        <p:txBody>
          <a:bodyPr/>
          <a:lstStyle/>
          <a:p>
            <a:pPr lvl="0"/>
            <a:fld id="{5818CD6F-7F03-4024-9099-D1ACB74DF225}" type="datetimeFigureOut">
              <a:t>23.09.2024</a:t>
            </a:fld>
            <a:endParaRPr lang="en-GB"/>
          </a:p>
        </p:txBody>
      </p:sp>
      <p:sp>
        <p:nvSpPr>
          <p:cNvPr id="8" name="Fußzeilenplatzhalter 2">
            <a:extLst>
              <a:ext uri="{FF2B5EF4-FFF2-40B4-BE49-F238E27FC236}">
                <a16:creationId xmlns:a16="http://schemas.microsoft.com/office/drawing/2014/main" id="{8C1472B6-C4A5-4B47-A8E4-D07703AB7032}"/>
              </a:ext>
            </a:extLst>
          </p:cNvPr>
          <p:cNvSpPr>
            <a:spLocks noGrp="1"/>
          </p:cNvSpPr>
          <p:nvPr>
            <p:ph type="ftr" sz="quarter" idx="4294967295"/>
          </p:nvPr>
        </p:nvSpPr>
        <p:spPr>
          <a:xfrm>
            <a:off x="214" y="6356899"/>
            <a:ext cx="4116336" cy="364787"/>
          </a:xfrm>
        </p:spPr>
        <p:txBody>
          <a:bodyPr/>
          <a:lstStyle/>
          <a:p>
            <a:pPr lvl="0"/>
            <a:r>
              <a:rPr lang="en-US"/>
              <a:t>Roland Potthast</a:t>
            </a:r>
          </a:p>
        </p:txBody>
      </p:sp>
      <p:pic>
        <p:nvPicPr>
          <p:cNvPr id="2" name="Grafik 1">
            <a:extLst>
              <a:ext uri="{FF2B5EF4-FFF2-40B4-BE49-F238E27FC236}">
                <a16:creationId xmlns:a16="http://schemas.microsoft.com/office/drawing/2014/main" id="{4F8BEA29-E57A-46C6-8EE0-97F277445037}"/>
              </a:ext>
            </a:extLst>
          </p:cNvPr>
          <p:cNvPicPr>
            <a:picLocks noChangeAspect="1"/>
          </p:cNvPicPr>
          <p:nvPr/>
        </p:nvPicPr>
        <p:blipFill>
          <a:blip r:embed="rId3">
            <a:lum/>
            <a:alphaModFix/>
          </a:blip>
          <a:srcRect/>
          <a:stretch>
            <a:fillRect/>
          </a:stretch>
        </p:blipFill>
        <p:spPr>
          <a:xfrm>
            <a:off x="5490436" y="276470"/>
            <a:ext cx="6398002" cy="2488233"/>
          </a:xfrm>
          <a:prstGeom prst="rect">
            <a:avLst/>
          </a:prstGeom>
          <a:noFill/>
          <a:ln>
            <a:noFill/>
          </a:ln>
        </p:spPr>
      </p:pic>
      <p:pic>
        <p:nvPicPr>
          <p:cNvPr id="3" name="Grafik 2">
            <a:extLst>
              <a:ext uri="{FF2B5EF4-FFF2-40B4-BE49-F238E27FC236}">
                <a16:creationId xmlns:a16="http://schemas.microsoft.com/office/drawing/2014/main" id="{45630B67-3092-4827-BDA5-9050E64F7DF5}"/>
              </a:ext>
            </a:extLst>
          </p:cNvPr>
          <p:cNvPicPr>
            <a:picLocks noChangeAspect="1"/>
          </p:cNvPicPr>
          <p:nvPr/>
        </p:nvPicPr>
        <p:blipFill>
          <a:blip r:embed="rId4">
            <a:lum/>
            <a:alphaModFix/>
          </a:blip>
          <a:srcRect/>
          <a:stretch>
            <a:fillRect/>
          </a:stretch>
        </p:blipFill>
        <p:spPr>
          <a:xfrm>
            <a:off x="553154" y="2997636"/>
            <a:ext cx="2402462" cy="3576262"/>
          </a:xfrm>
          <a:prstGeom prst="rect">
            <a:avLst/>
          </a:prstGeom>
          <a:noFill/>
          <a:ln w="0" cap="rnd">
            <a:solidFill>
              <a:srgbClr val="999999"/>
            </a:solidFill>
            <a:custDash>
              <a:ds d="301000" sp="301000"/>
            </a:custDash>
          </a:ln>
          <a:effectLst>
            <a:outerShdw dist="101823" dir="2700000" algn="tl">
              <a:srgbClr val="808080"/>
            </a:outerShdw>
          </a:effectLst>
        </p:spPr>
      </p:pic>
      <p:sp>
        <p:nvSpPr>
          <p:cNvPr id="4" name="Textfeld 3">
            <a:extLst>
              <a:ext uri="{FF2B5EF4-FFF2-40B4-BE49-F238E27FC236}">
                <a16:creationId xmlns:a16="http://schemas.microsoft.com/office/drawing/2014/main" id="{325EFD58-B91D-4C56-AB5C-8E4250132C31}"/>
              </a:ext>
            </a:extLst>
          </p:cNvPr>
          <p:cNvSpPr txBox="1"/>
          <p:nvPr/>
        </p:nvSpPr>
        <p:spPr>
          <a:xfrm>
            <a:off x="829624" y="731885"/>
            <a:ext cx="4423525" cy="2036206"/>
          </a:xfrm>
          <a:prstGeom prst="rect">
            <a:avLst/>
          </a:prstGeom>
          <a:noFill/>
          <a:ln>
            <a:noFill/>
          </a:ln>
        </p:spPr>
        <p:txBody>
          <a:bodyPr vert="horz" wrap="square" lIns="108847" tIns="54423" rIns="108847" bIns="54423" anchorCtr="0" compatLnSpc="0">
            <a:spAutoFit/>
          </a:bodyPr>
          <a:lstStyle/>
          <a:p>
            <a:pPr hangingPunct="0"/>
            <a:r>
              <a:rPr lang="en-US" sz="2177">
                <a:latin typeface="Liberation Sans" pitchFamily="18"/>
                <a:ea typeface="Noto Sans CJK SC" pitchFamily="2"/>
                <a:cs typeface="Lohit Devanagari" pitchFamily="2"/>
              </a:rPr>
              <a:t>1. </a:t>
            </a:r>
            <a:r>
              <a:rPr lang="en-US" sz="2177">
                <a:highlight>
                  <a:srgbClr val="FFFF00"/>
                </a:highlight>
                <a:latin typeface="Liberation Sans" pitchFamily="18"/>
                <a:ea typeface="Noto Sans CJK SC" pitchFamily="2"/>
                <a:cs typeface="Lohit Devanagari" pitchFamily="2"/>
              </a:rPr>
              <a:t>Sign in</a:t>
            </a:r>
            <a:r>
              <a:rPr lang="en-US" sz="2177">
                <a:latin typeface="Liberation Sans" pitchFamily="18"/>
                <a:ea typeface="Noto Sans CJK SC" pitchFamily="2"/>
                <a:cs typeface="Lohit Devanagari" pitchFamily="2"/>
              </a:rPr>
              <a:t> at openai.com</a:t>
            </a:r>
          </a:p>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2. Provide </a:t>
            </a:r>
            <a:r>
              <a:rPr lang="en-US" sz="2177">
                <a:highlight>
                  <a:srgbClr val="FFFF00"/>
                </a:highlight>
                <a:latin typeface="Liberation Sans" pitchFamily="18"/>
                <a:ea typeface="Noto Sans CJK SC" pitchFamily="2"/>
                <a:cs typeface="Lohit Devanagari" pitchFamily="2"/>
              </a:rPr>
              <a:t>Payment</a:t>
            </a:r>
            <a:r>
              <a:rPr lang="en-US" sz="2177">
                <a:latin typeface="Liberation Sans" pitchFamily="18"/>
                <a:ea typeface="Noto Sans CJK SC" pitchFamily="2"/>
                <a:cs typeface="Lohit Devanagari" pitchFamily="2"/>
              </a:rPr>
              <a:t> Methods (Credit card)</a:t>
            </a:r>
          </a:p>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3. generate an </a:t>
            </a:r>
            <a:r>
              <a:rPr lang="en-US" sz="2177">
                <a:highlight>
                  <a:srgbClr val="FFFF00"/>
                </a:highlight>
                <a:latin typeface="Liberation Sans" pitchFamily="18"/>
                <a:ea typeface="Noto Sans CJK SC" pitchFamily="2"/>
                <a:cs typeface="Lohit Devanagari" pitchFamily="2"/>
              </a:rPr>
              <a:t>openai_api_key</a:t>
            </a:r>
          </a:p>
        </p:txBody>
      </p:sp>
      <p:pic>
        <p:nvPicPr>
          <p:cNvPr id="5" name="Grafik 4">
            <a:extLst>
              <a:ext uri="{FF2B5EF4-FFF2-40B4-BE49-F238E27FC236}">
                <a16:creationId xmlns:a16="http://schemas.microsoft.com/office/drawing/2014/main" id="{E8B75749-4929-4646-B601-168E56FE8B17}"/>
              </a:ext>
            </a:extLst>
          </p:cNvPr>
          <p:cNvPicPr>
            <a:picLocks noChangeAspect="1"/>
          </p:cNvPicPr>
          <p:nvPr/>
        </p:nvPicPr>
        <p:blipFill>
          <a:blip r:embed="rId5">
            <a:lum/>
            <a:alphaModFix/>
          </a:blip>
          <a:srcRect/>
          <a:stretch>
            <a:fillRect/>
          </a:stretch>
        </p:blipFill>
        <p:spPr>
          <a:xfrm>
            <a:off x="3215542" y="2997635"/>
            <a:ext cx="3951131" cy="3594114"/>
          </a:xfrm>
          <a:prstGeom prst="rect">
            <a:avLst/>
          </a:prstGeom>
          <a:noFill/>
          <a:ln w="0" cap="flat">
            <a:solidFill>
              <a:srgbClr val="808080"/>
            </a:solidFill>
            <a:custDash>
              <a:ds d="400000" sp="400000"/>
            </a:custDash>
          </a:ln>
          <a:effectLst>
            <a:outerShdw dist="101823" dir="2700000" algn="tl">
              <a:srgbClr val="808080"/>
            </a:outerShdw>
          </a:effectLst>
        </p:spPr>
      </p:pic>
      <p:pic>
        <p:nvPicPr>
          <p:cNvPr id="6" name="Grafik 5">
            <a:extLst>
              <a:ext uri="{FF2B5EF4-FFF2-40B4-BE49-F238E27FC236}">
                <a16:creationId xmlns:a16="http://schemas.microsoft.com/office/drawing/2014/main" id="{406432D0-2CCC-4F4E-A849-E0B68CE63743}"/>
              </a:ext>
            </a:extLst>
          </p:cNvPr>
          <p:cNvPicPr>
            <a:picLocks noChangeAspect="1"/>
          </p:cNvPicPr>
          <p:nvPr/>
        </p:nvPicPr>
        <p:blipFill>
          <a:blip r:embed="rId6">
            <a:lum/>
            <a:alphaModFix/>
          </a:blip>
          <a:srcRect/>
          <a:stretch>
            <a:fillRect/>
          </a:stretch>
        </p:blipFill>
        <p:spPr>
          <a:xfrm>
            <a:off x="7487988" y="2960627"/>
            <a:ext cx="4346462" cy="3631122"/>
          </a:xfrm>
          <a:prstGeom prst="rect">
            <a:avLst/>
          </a:prstGeom>
          <a:noFill/>
          <a:ln w="0" cap="flat">
            <a:solidFill>
              <a:srgbClr val="999999"/>
            </a:solidFill>
            <a:custDash>
              <a:ds d="400000" sp="400000"/>
            </a:custDash>
          </a:ln>
          <a:effectLst>
            <a:outerShdw dist="101823" dir="2700000" algn="tl">
              <a:srgbClr val="808080"/>
            </a:outerShdw>
          </a:effectLst>
        </p:spPr>
      </p:pic>
      <p:sp>
        <p:nvSpPr>
          <p:cNvPr id="10" name="Textfeld 9">
            <a:extLst>
              <a:ext uri="{FF2B5EF4-FFF2-40B4-BE49-F238E27FC236}">
                <a16:creationId xmlns:a16="http://schemas.microsoft.com/office/drawing/2014/main" id="{EDCFD8A7-0F70-485A-9723-3744729F8768}"/>
              </a:ext>
            </a:extLst>
          </p:cNvPr>
          <p:cNvSpPr txBox="1"/>
          <p:nvPr/>
        </p:nvSpPr>
        <p:spPr>
          <a:xfrm rot="345579">
            <a:off x="1767122" y="286658"/>
            <a:ext cx="4130867" cy="461665"/>
          </a:xfrm>
          <a:prstGeom prst="rect">
            <a:avLst/>
          </a:prstGeom>
          <a:noFill/>
        </p:spPr>
        <p:txBody>
          <a:bodyPr wrap="square" rtlCol="0">
            <a:spAutoFit/>
          </a:bodyPr>
          <a:lstStyle/>
          <a:p>
            <a:pPr algn="ctr"/>
            <a:r>
              <a:rPr lang="en-GB" sz="2400" dirty="0">
                <a:solidFill>
                  <a:schemeClr val="bg1"/>
                </a:solidFill>
                <a:highlight>
                  <a:srgbClr val="FF0000"/>
                </a:highlight>
              </a:rPr>
              <a:t>Commercial Backend Example</a:t>
            </a:r>
            <a:endParaRPr lang="de-DE" sz="2400" dirty="0">
              <a:solidFill>
                <a:schemeClr val="bg1"/>
              </a:solidFill>
              <a:highlight>
                <a:srgbClr val="FF00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a:extLst>
              <a:ext uri="{FF2B5EF4-FFF2-40B4-BE49-F238E27FC236}">
                <a16:creationId xmlns:a16="http://schemas.microsoft.com/office/drawing/2014/main" id="{1DC8AEBA-8DD0-44E1-B156-047C11D8E839}"/>
              </a:ext>
            </a:extLst>
          </p:cNvPr>
          <p:cNvSpPr>
            <a:spLocks noGrp="1"/>
          </p:cNvSpPr>
          <p:nvPr>
            <p:ph type="sldNum" sz="quarter" idx="10"/>
          </p:nvPr>
        </p:nvSpPr>
        <p:spPr/>
        <p:txBody>
          <a:bodyPr/>
          <a:lstStyle/>
          <a:p>
            <a:pPr lvl="0"/>
            <a:fld id="{D6750A67-CA56-4050-B6E2-EB78092406A3}" type="slidenum">
              <a:t>11</a:t>
            </a:fld>
            <a:endParaRPr lang="en-US"/>
          </a:p>
        </p:txBody>
      </p:sp>
      <p:sp>
        <p:nvSpPr>
          <p:cNvPr id="6" name="Datumsplatzhalter 1">
            <a:extLst>
              <a:ext uri="{FF2B5EF4-FFF2-40B4-BE49-F238E27FC236}">
                <a16:creationId xmlns:a16="http://schemas.microsoft.com/office/drawing/2014/main" id="{4E2F2E9F-D7C9-4BA6-8298-5032DAA9FD90}"/>
              </a:ext>
            </a:extLst>
          </p:cNvPr>
          <p:cNvSpPr>
            <a:spLocks noGrp="1"/>
          </p:cNvSpPr>
          <p:nvPr>
            <p:ph type="dt" sz="half" idx="4294967295"/>
          </p:nvPr>
        </p:nvSpPr>
        <p:spPr>
          <a:xfrm>
            <a:off x="214" y="6356899"/>
            <a:ext cx="2741664" cy="364787"/>
          </a:xfrm>
        </p:spPr>
        <p:txBody>
          <a:bodyPr/>
          <a:lstStyle/>
          <a:p>
            <a:pPr lvl="0"/>
            <a:fld id="{CE4D4C31-2298-4623-BC87-8B99A8E7F098}" type="datetimeFigureOut">
              <a:t>23.09.2024</a:t>
            </a:fld>
            <a:endParaRPr lang="en-GB"/>
          </a:p>
        </p:txBody>
      </p:sp>
      <p:sp>
        <p:nvSpPr>
          <p:cNvPr id="7" name="Fußzeilenplatzhalter 2">
            <a:extLst>
              <a:ext uri="{FF2B5EF4-FFF2-40B4-BE49-F238E27FC236}">
                <a16:creationId xmlns:a16="http://schemas.microsoft.com/office/drawing/2014/main" id="{2E2A91A6-0E59-4CEC-BC63-D005984C4617}"/>
              </a:ext>
            </a:extLst>
          </p:cNvPr>
          <p:cNvSpPr>
            <a:spLocks noGrp="1"/>
          </p:cNvSpPr>
          <p:nvPr>
            <p:ph type="ftr" sz="quarter" idx="4294967295"/>
          </p:nvPr>
        </p:nvSpPr>
        <p:spPr>
          <a:xfrm>
            <a:off x="214" y="6356899"/>
            <a:ext cx="4116336" cy="364787"/>
          </a:xfrm>
        </p:spPr>
        <p:txBody>
          <a:bodyPr/>
          <a:lstStyle/>
          <a:p>
            <a:pPr lvl="0"/>
            <a:r>
              <a:rPr lang="en-US"/>
              <a:t>Roland Potthast</a:t>
            </a:r>
          </a:p>
        </p:txBody>
      </p:sp>
      <p:pic>
        <p:nvPicPr>
          <p:cNvPr id="2" name="Grafik 1">
            <a:extLst>
              <a:ext uri="{FF2B5EF4-FFF2-40B4-BE49-F238E27FC236}">
                <a16:creationId xmlns:a16="http://schemas.microsoft.com/office/drawing/2014/main" id="{D95BEBD4-EE94-4007-845E-B3D1B059B429}"/>
              </a:ext>
            </a:extLst>
          </p:cNvPr>
          <p:cNvPicPr>
            <a:picLocks noChangeAspect="1"/>
          </p:cNvPicPr>
          <p:nvPr/>
        </p:nvPicPr>
        <p:blipFill>
          <a:blip r:embed="rId3">
            <a:lum/>
            <a:alphaModFix/>
          </a:blip>
          <a:srcRect/>
          <a:stretch>
            <a:fillRect/>
          </a:stretch>
        </p:blipFill>
        <p:spPr>
          <a:xfrm>
            <a:off x="5340228" y="762361"/>
            <a:ext cx="6358817" cy="1481620"/>
          </a:xfrm>
          <a:prstGeom prst="rect">
            <a:avLst/>
          </a:prstGeom>
          <a:noFill/>
          <a:ln>
            <a:noFill/>
          </a:ln>
          <a:effectLst>
            <a:outerShdw dist="101823" dir="2700000" algn="tl">
              <a:srgbClr val="808080">
                <a:alpha val="96000"/>
              </a:srgbClr>
            </a:outerShdw>
          </a:effectLst>
        </p:spPr>
      </p:pic>
      <p:sp>
        <p:nvSpPr>
          <p:cNvPr id="3" name="Textfeld 2">
            <a:extLst>
              <a:ext uri="{FF2B5EF4-FFF2-40B4-BE49-F238E27FC236}">
                <a16:creationId xmlns:a16="http://schemas.microsoft.com/office/drawing/2014/main" id="{08C3A701-F495-402B-BC8E-9E9340A649C1}"/>
              </a:ext>
            </a:extLst>
          </p:cNvPr>
          <p:cNvSpPr txBox="1"/>
          <p:nvPr/>
        </p:nvSpPr>
        <p:spPr>
          <a:xfrm>
            <a:off x="829624" y="732321"/>
            <a:ext cx="4423525" cy="4283552"/>
          </a:xfrm>
          <a:prstGeom prst="rect">
            <a:avLst/>
          </a:prstGeom>
          <a:noFill/>
          <a:ln>
            <a:noFill/>
          </a:ln>
        </p:spPr>
        <p:txBody>
          <a:bodyPr vert="horz" wrap="square" lIns="108847" tIns="54423" rIns="108847" bIns="54423" anchorCtr="0" compatLnSpc="0">
            <a:spAutoFit/>
          </a:bodyPr>
          <a:lstStyle/>
          <a:p>
            <a:pPr hangingPunct="0"/>
            <a:r>
              <a:rPr lang="en-US" sz="2177">
                <a:latin typeface="Liberation Sans" pitchFamily="18"/>
                <a:ea typeface="Noto Sans CJK SC" pitchFamily="2"/>
                <a:cs typeface="Lohit Devanagari" pitchFamily="2"/>
              </a:rPr>
              <a:t>4. Put your</a:t>
            </a:r>
          </a:p>
          <a:p>
            <a:pPr hangingPunct="0"/>
            <a:r>
              <a:rPr lang="en-US" sz="2177">
                <a:latin typeface="Liberation Sans" pitchFamily="18"/>
                <a:ea typeface="Noto Sans CJK SC" pitchFamily="2"/>
                <a:cs typeface="Lohit Devanagari" pitchFamily="2"/>
              </a:rPr>
              <a:t>	OPENAI_API_KEY into</a:t>
            </a:r>
          </a:p>
          <a:p>
            <a:pPr hangingPunct="0"/>
            <a:r>
              <a:rPr lang="en-US" sz="2177">
                <a:latin typeface="Liberation Sans" pitchFamily="18"/>
                <a:ea typeface="Noto Sans CJK SC" pitchFamily="2"/>
                <a:cs typeface="Lohit Devanagari" pitchFamily="2"/>
              </a:rPr>
              <a:t>	the </a:t>
            </a:r>
            <a:r>
              <a:rPr lang="en-US" sz="2177">
                <a:highlight>
                  <a:srgbClr val="FFFF00"/>
                </a:highlight>
                <a:latin typeface="Liberation Sans" pitchFamily="18"/>
                <a:ea typeface="Noto Sans CJK SC" pitchFamily="2"/>
                <a:cs typeface="Lohit Devanagari" pitchFamily="2"/>
              </a:rPr>
              <a:t>.env file</a:t>
            </a:r>
          </a:p>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5. </a:t>
            </a:r>
            <a:r>
              <a:rPr lang="en-US" sz="2177">
                <a:highlight>
                  <a:srgbClr val="FFFF00"/>
                </a:highlight>
                <a:latin typeface="Liberation Sans" pitchFamily="18"/>
                <a:ea typeface="Noto Sans CJK SC" pitchFamily="2"/>
                <a:cs typeface="Lohit Devanagari" pitchFamily="2"/>
              </a:rPr>
              <a:t>pip install python-dotenv</a:t>
            </a:r>
          </a:p>
          <a:p>
            <a:pPr hangingPunct="0"/>
            <a:endParaRPr lang="en-US" sz="2177">
              <a:highlight>
                <a:srgbClr val="FFFF00"/>
              </a:highlight>
              <a:latin typeface="Liberation Sans" pitchFamily="18"/>
              <a:ea typeface="Noto Sans CJK SC" pitchFamily="2"/>
              <a:cs typeface="Lohit Devanagari" pitchFamily="2"/>
            </a:endParaRPr>
          </a:p>
          <a:p>
            <a:pPr hangingPunct="0"/>
            <a:r>
              <a:rPr lang="en-US" sz="2177">
                <a:highlight>
                  <a:scrgbClr r="0" g="0" b="0">
                    <a:alpha val="0"/>
                  </a:scrgbClr>
                </a:highlight>
                <a:latin typeface="Liberation Sans" pitchFamily="18"/>
                <a:ea typeface="Noto Sans CJK SC" pitchFamily="2"/>
                <a:cs typeface="Lohit Devanagari" pitchFamily="2"/>
              </a:rPr>
              <a:t>6. Now the key is available in your python notebook by </a:t>
            </a:r>
            <a:r>
              <a:rPr lang="en-US" sz="2177">
                <a:highlight>
                  <a:srgbClr val="FFFF00"/>
                </a:highlight>
                <a:latin typeface="Liberation Sans" pitchFamily="18"/>
                <a:ea typeface="Noto Sans CJK SC" pitchFamily="2"/>
                <a:cs typeface="Lohit Devanagari" pitchFamily="2"/>
              </a:rPr>
              <a:t>load_dotenv()</a:t>
            </a:r>
          </a:p>
          <a:p>
            <a:pPr hangingPunct="0"/>
            <a:endParaRPr lang="en-US" sz="2177">
              <a:highlight>
                <a:srgbClr val="FFFF00"/>
              </a:highlight>
              <a:latin typeface="Liberation Sans" pitchFamily="18"/>
              <a:ea typeface="Noto Sans CJK SC" pitchFamily="2"/>
              <a:cs typeface="Lohit Devanagari" pitchFamily="2"/>
            </a:endParaRPr>
          </a:p>
          <a:p>
            <a:pPr hangingPunct="0"/>
            <a:r>
              <a:rPr lang="en-US" sz="2177">
                <a:highlight>
                  <a:scrgbClr r="0" g="0" b="0">
                    <a:alpha val="0"/>
                  </a:scrgbClr>
                </a:highlight>
                <a:latin typeface="Liberation Sans" pitchFamily="18"/>
                <a:ea typeface="Noto Sans CJK SC" pitchFamily="2"/>
                <a:cs typeface="Lohit Devanagari" pitchFamily="2"/>
              </a:rPr>
              <a:t>6. Now you can </a:t>
            </a:r>
            <a:r>
              <a:rPr lang="en-US" sz="2177">
                <a:highlight>
                  <a:srgbClr val="FFFF00"/>
                </a:highlight>
                <a:latin typeface="Liberation Sans" pitchFamily="18"/>
                <a:ea typeface="Noto Sans CJK SC" pitchFamily="2"/>
                <a:cs typeface="Lohit Devanagari" pitchFamily="2"/>
              </a:rPr>
              <a:t>connect</a:t>
            </a:r>
            <a:r>
              <a:rPr lang="en-US" sz="2177">
                <a:highlight>
                  <a:scrgbClr r="0" g="0" b="0">
                    <a:alpha val="0"/>
                  </a:scrgbClr>
                </a:highlight>
                <a:latin typeface="Liberation Sans" pitchFamily="18"/>
                <a:ea typeface="Noto Sans CJK SC" pitchFamily="2"/>
                <a:cs typeface="Lohit Devanagari" pitchFamily="2"/>
              </a:rPr>
              <a:t> to ChatGPT 3.5 or 4 easily by the openai package.</a:t>
            </a:r>
          </a:p>
          <a:p>
            <a:pPr hangingPunct="0"/>
            <a:endParaRPr lang="en-US" sz="2177">
              <a:highlight>
                <a:scrgbClr r="0" g="0" b="0">
                  <a:alpha val="0"/>
                </a:scrgbClr>
              </a:highlight>
              <a:latin typeface="Liberation Sans" pitchFamily="18"/>
              <a:ea typeface="Noto Sans CJK SC" pitchFamily="2"/>
              <a:cs typeface="Lohit Devanagari" pitchFamily="2"/>
            </a:endParaRPr>
          </a:p>
        </p:txBody>
      </p:sp>
      <p:pic>
        <p:nvPicPr>
          <p:cNvPr id="4" name="Grafik 3">
            <a:extLst>
              <a:ext uri="{FF2B5EF4-FFF2-40B4-BE49-F238E27FC236}">
                <a16:creationId xmlns:a16="http://schemas.microsoft.com/office/drawing/2014/main" id="{7A94711F-6BA6-44E9-9B76-86D48BA2D311}"/>
              </a:ext>
            </a:extLst>
          </p:cNvPr>
          <p:cNvPicPr>
            <a:picLocks noChangeAspect="1"/>
          </p:cNvPicPr>
          <p:nvPr/>
        </p:nvPicPr>
        <p:blipFill>
          <a:blip r:embed="rId4">
            <a:lum/>
            <a:alphaModFix/>
          </a:blip>
          <a:srcRect/>
          <a:stretch>
            <a:fillRect/>
          </a:stretch>
        </p:blipFill>
        <p:spPr>
          <a:xfrm>
            <a:off x="5806091" y="2545705"/>
            <a:ext cx="5586442" cy="875125"/>
          </a:xfrm>
          <a:prstGeom prst="rect">
            <a:avLst/>
          </a:prstGeom>
          <a:noFill/>
          <a:ln>
            <a:noFill/>
          </a:ln>
          <a:effectLst>
            <a:outerShdw dist="101823" dir="2700000" algn="tl">
              <a:srgbClr val="808080"/>
            </a:outerShdw>
          </a:effectLst>
        </p:spPr>
      </p:pic>
      <p:pic>
        <p:nvPicPr>
          <p:cNvPr id="5" name="Grafik 4">
            <a:extLst>
              <a:ext uri="{FF2B5EF4-FFF2-40B4-BE49-F238E27FC236}">
                <a16:creationId xmlns:a16="http://schemas.microsoft.com/office/drawing/2014/main" id="{50E9D8D5-9067-4EA6-A748-C0D6414EC384}"/>
              </a:ext>
            </a:extLst>
          </p:cNvPr>
          <p:cNvPicPr>
            <a:picLocks noChangeAspect="1"/>
          </p:cNvPicPr>
          <p:nvPr/>
        </p:nvPicPr>
        <p:blipFill>
          <a:blip r:embed="rId5">
            <a:lum/>
            <a:alphaModFix/>
          </a:blip>
          <a:srcRect/>
          <a:stretch>
            <a:fillRect/>
          </a:stretch>
        </p:blipFill>
        <p:spPr>
          <a:xfrm>
            <a:off x="4976680" y="3594114"/>
            <a:ext cx="6819021" cy="2303629"/>
          </a:xfrm>
          <a:prstGeom prst="rect">
            <a:avLst/>
          </a:prstGeom>
          <a:noFill/>
          <a:ln>
            <a:noFill/>
          </a:ln>
          <a:effectLst>
            <a:outerShdw dist="101823" dir="2700000" algn="tl">
              <a:srgbClr val="808080"/>
            </a:outerShdw>
          </a:effectLst>
        </p:spPr>
      </p:pic>
      <p:sp>
        <p:nvSpPr>
          <p:cNvPr id="9" name="Textfeld 8">
            <a:extLst>
              <a:ext uri="{FF2B5EF4-FFF2-40B4-BE49-F238E27FC236}">
                <a16:creationId xmlns:a16="http://schemas.microsoft.com/office/drawing/2014/main" id="{45BD6583-2BBE-4F7A-802C-A73E21051D27}"/>
              </a:ext>
            </a:extLst>
          </p:cNvPr>
          <p:cNvSpPr txBox="1"/>
          <p:nvPr/>
        </p:nvSpPr>
        <p:spPr>
          <a:xfrm rot="345579">
            <a:off x="1767122" y="286658"/>
            <a:ext cx="4130867" cy="461665"/>
          </a:xfrm>
          <a:prstGeom prst="rect">
            <a:avLst/>
          </a:prstGeom>
          <a:noFill/>
        </p:spPr>
        <p:txBody>
          <a:bodyPr wrap="square" rtlCol="0">
            <a:spAutoFit/>
          </a:bodyPr>
          <a:lstStyle/>
          <a:p>
            <a:pPr algn="ctr"/>
            <a:r>
              <a:rPr lang="en-GB" sz="2400" dirty="0">
                <a:solidFill>
                  <a:schemeClr val="bg1"/>
                </a:solidFill>
                <a:highlight>
                  <a:srgbClr val="FF0000"/>
                </a:highlight>
              </a:rPr>
              <a:t>Commercial Backend Example</a:t>
            </a:r>
            <a:endParaRPr lang="de-DE" sz="2400" dirty="0">
              <a:solidFill>
                <a:schemeClr val="bg1"/>
              </a:solidFill>
              <a:highlight>
                <a:srgbClr val="FF0000"/>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liennummernplatzhalter 3">
            <a:extLst>
              <a:ext uri="{FF2B5EF4-FFF2-40B4-BE49-F238E27FC236}">
                <a16:creationId xmlns:a16="http://schemas.microsoft.com/office/drawing/2014/main" id="{ED6EF35D-BF2A-4465-93DA-78072C01B9CD}"/>
              </a:ext>
            </a:extLst>
          </p:cNvPr>
          <p:cNvSpPr>
            <a:spLocks noGrp="1"/>
          </p:cNvSpPr>
          <p:nvPr>
            <p:ph type="sldNum" sz="quarter" idx="10"/>
          </p:nvPr>
        </p:nvSpPr>
        <p:spPr/>
        <p:txBody>
          <a:bodyPr/>
          <a:lstStyle/>
          <a:p>
            <a:pPr lvl="0"/>
            <a:fld id="{63E52425-1A42-430D-9A7E-C988F513F100}" type="slidenum">
              <a:t>12</a:t>
            </a:fld>
            <a:endParaRPr lang="en-US"/>
          </a:p>
        </p:txBody>
      </p:sp>
      <p:sp>
        <p:nvSpPr>
          <p:cNvPr id="7" name="Datumsplatzhalter 1">
            <a:extLst>
              <a:ext uri="{FF2B5EF4-FFF2-40B4-BE49-F238E27FC236}">
                <a16:creationId xmlns:a16="http://schemas.microsoft.com/office/drawing/2014/main" id="{215B48AE-691C-44D2-A7C7-0D9C516BD985}"/>
              </a:ext>
            </a:extLst>
          </p:cNvPr>
          <p:cNvSpPr>
            <a:spLocks noGrp="1"/>
          </p:cNvSpPr>
          <p:nvPr>
            <p:ph type="dt" sz="half" idx="4294967295"/>
          </p:nvPr>
        </p:nvSpPr>
        <p:spPr>
          <a:xfrm>
            <a:off x="214" y="6356899"/>
            <a:ext cx="2741664" cy="364787"/>
          </a:xfrm>
        </p:spPr>
        <p:txBody>
          <a:bodyPr/>
          <a:lstStyle/>
          <a:p>
            <a:pPr lvl="0"/>
            <a:fld id="{FC038CB1-213E-4DC1-8A0F-C87123BAD144}" type="datetimeFigureOut">
              <a:t>23.09.2024</a:t>
            </a:fld>
            <a:endParaRPr lang="en-GB"/>
          </a:p>
        </p:txBody>
      </p:sp>
      <p:sp>
        <p:nvSpPr>
          <p:cNvPr id="8" name="Fußzeilenplatzhalter 2">
            <a:extLst>
              <a:ext uri="{FF2B5EF4-FFF2-40B4-BE49-F238E27FC236}">
                <a16:creationId xmlns:a16="http://schemas.microsoft.com/office/drawing/2014/main" id="{9554E001-B6A9-49C9-8FEA-A1A42BAFDC8F}"/>
              </a:ext>
            </a:extLst>
          </p:cNvPr>
          <p:cNvSpPr>
            <a:spLocks noGrp="1"/>
          </p:cNvSpPr>
          <p:nvPr>
            <p:ph type="ftr" sz="quarter" idx="4294967295"/>
          </p:nvPr>
        </p:nvSpPr>
        <p:spPr>
          <a:xfrm>
            <a:off x="214" y="6356899"/>
            <a:ext cx="4116336" cy="364787"/>
          </a:xfrm>
        </p:spPr>
        <p:txBody>
          <a:bodyPr/>
          <a:lstStyle/>
          <a:p>
            <a:pPr lvl="0"/>
            <a:r>
              <a:rPr lang="en-US"/>
              <a:t>Roland Potthast</a:t>
            </a:r>
          </a:p>
        </p:txBody>
      </p:sp>
      <p:pic>
        <p:nvPicPr>
          <p:cNvPr id="2" name="Grafik 1">
            <a:extLst>
              <a:ext uri="{FF2B5EF4-FFF2-40B4-BE49-F238E27FC236}">
                <a16:creationId xmlns:a16="http://schemas.microsoft.com/office/drawing/2014/main" id="{0881A52C-0793-41E1-9FFD-B3A1A3146295}"/>
              </a:ext>
            </a:extLst>
          </p:cNvPr>
          <p:cNvPicPr>
            <a:picLocks noChangeAspect="1"/>
          </p:cNvPicPr>
          <p:nvPr/>
        </p:nvPicPr>
        <p:blipFill>
          <a:blip r:embed="rId3">
            <a:lum/>
            <a:alphaModFix/>
          </a:blip>
          <a:srcRect/>
          <a:stretch>
            <a:fillRect/>
          </a:stretch>
        </p:blipFill>
        <p:spPr>
          <a:xfrm>
            <a:off x="293664" y="191570"/>
            <a:ext cx="11318303" cy="6388859"/>
          </a:xfrm>
          <a:prstGeom prst="rect">
            <a:avLst/>
          </a:prstGeom>
          <a:noFill/>
          <a:ln>
            <a:noFill/>
          </a:ln>
        </p:spPr>
      </p:pic>
      <p:sp>
        <p:nvSpPr>
          <p:cNvPr id="3" name="Textfeld 2">
            <a:extLst>
              <a:ext uri="{FF2B5EF4-FFF2-40B4-BE49-F238E27FC236}">
                <a16:creationId xmlns:a16="http://schemas.microsoft.com/office/drawing/2014/main" id="{448243C1-9D2E-425D-A0F0-981C1D68E0E9}"/>
              </a:ext>
            </a:extLst>
          </p:cNvPr>
          <p:cNvSpPr txBox="1"/>
          <p:nvPr/>
        </p:nvSpPr>
        <p:spPr>
          <a:xfrm>
            <a:off x="6635500" y="584724"/>
            <a:ext cx="2488233" cy="430959"/>
          </a:xfrm>
          <a:prstGeom prst="rect">
            <a:avLst/>
          </a:prstGeom>
          <a:noFill/>
          <a:ln>
            <a:noFill/>
          </a:ln>
        </p:spPr>
        <p:txBody>
          <a:bodyPr vert="horz" wrap="square" lIns="108847" tIns="54423" rIns="108847" bIns="54423" anchorCtr="0" compatLnSpc="0">
            <a:spAutoFit/>
          </a:bodyPr>
          <a:lstStyle/>
          <a:p>
            <a:pPr hangingPunct="0"/>
            <a:r>
              <a:rPr lang="en-US" sz="2177">
                <a:latin typeface="Liberation Sans" pitchFamily="18"/>
                <a:ea typeface="Noto Sans CJK SC" pitchFamily="2"/>
                <a:cs typeface="Lohit Devanagari" pitchFamily="2"/>
              </a:rPr>
              <a:t>Here the </a:t>
            </a:r>
            <a:r>
              <a:rPr lang="en-US" sz="2177">
                <a:highlight>
                  <a:srgbClr val="FFFF00"/>
                </a:highlight>
                <a:latin typeface="Liberation Sans" pitchFamily="18"/>
                <a:ea typeface="Noto Sans CJK SC" pitchFamily="2"/>
                <a:cs typeface="Lohit Devanagari" pitchFamily="2"/>
              </a:rPr>
              <a:t>Request</a:t>
            </a:r>
          </a:p>
        </p:txBody>
      </p:sp>
      <p:sp>
        <p:nvSpPr>
          <p:cNvPr id="4" name="Textfeld 3">
            <a:extLst>
              <a:ext uri="{FF2B5EF4-FFF2-40B4-BE49-F238E27FC236}">
                <a16:creationId xmlns:a16="http://schemas.microsoft.com/office/drawing/2014/main" id="{3177B2A1-6633-40E4-BBAB-BD0DD0ED3A58}"/>
              </a:ext>
            </a:extLst>
          </p:cNvPr>
          <p:cNvSpPr txBox="1"/>
          <p:nvPr/>
        </p:nvSpPr>
        <p:spPr>
          <a:xfrm>
            <a:off x="6359031" y="1658821"/>
            <a:ext cx="4699996" cy="430959"/>
          </a:xfrm>
          <a:prstGeom prst="rect">
            <a:avLst/>
          </a:prstGeom>
          <a:noFill/>
          <a:ln>
            <a:noFill/>
          </a:ln>
        </p:spPr>
        <p:txBody>
          <a:bodyPr vert="horz" wrap="square" lIns="108847" tIns="54423" rIns="108847" bIns="54423" anchorCtr="0" compatLnSpc="0">
            <a:spAutoFit/>
          </a:bodyPr>
          <a:lstStyle/>
          <a:p>
            <a:pPr hangingPunct="0"/>
            <a:r>
              <a:rPr lang="en-US" sz="2177">
                <a:latin typeface="Liberation Sans" pitchFamily="18"/>
                <a:ea typeface="Noto Sans CJK SC" pitchFamily="2"/>
                <a:cs typeface="Lohit Devanagari" pitchFamily="2"/>
              </a:rPr>
              <a:t> </a:t>
            </a:r>
            <a:r>
              <a:rPr lang="en-US" sz="2177">
                <a:highlight>
                  <a:srgbClr val="FFFF00"/>
                </a:highlight>
                <a:latin typeface="Liberation Sans" pitchFamily="18"/>
                <a:ea typeface="Noto Sans CJK SC" pitchFamily="2"/>
                <a:cs typeface="Lohit Devanagari" pitchFamily="2"/>
              </a:rPr>
              <a:t>Answer</a:t>
            </a:r>
            <a:r>
              <a:rPr lang="en-US" sz="2177">
                <a:highlight>
                  <a:scrgbClr r="0" g="0" b="0">
                    <a:alpha val="0"/>
                  </a:scrgbClr>
                </a:highlight>
                <a:latin typeface="Liberation Sans" pitchFamily="18"/>
                <a:ea typeface="Noto Sans CJK SC" pitchFamily="2"/>
                <a:cs typeface="Lohit Devanagari" pitchFamily="2"/>
              </a:rPr>
              <a:t> in the completion structure</a:t>
            </a:r>
          </a:p>
        </p:txBody>
      </p:sp>
      <p:sp>
        <p:nvSpPr>
          <p:cNvPr id="5" name="Gerader Verbinder 4">
            <a:extLst>
              <a:ext uri="{FF2B5EF4-FFF2-40B4-BE49-F238E27FC236}">
                <a16:creationId xmlns:a16="http://schemas.microsoft.com/office/drawing/2014/main" id="{88884CFA-E40C-4BA5-AB9F-A06E7C66DA55}"/>
              </a:ext>
            </a:extLst>
          </p:cNvPr>
          <p:cNvSpPr/>
          <p:nvPr/>
        </p:nvSpPr>
        <p:spPr>
          <a:xfrm flipH="1">
            <a:off x="5529620" y="1789437"/>
            <a:ext cx="829411" cy="276472"/>
          </a:xfrm>
          <a:prstGeom prst="line">
            <a:avLst/>
          </a:prstGeom>
          <a:noFill/>
          <a:ln w="0">
            <a:solidFill>
              <a:srgbClr val="3465A4"/>
            </a:solidFill>
            <a:prstDash val="solid"/>
            <a:tailEnd type="arrow"/>
          </a:ln>
        </p:spPr>
        <p:txBody>
          <a:bodyPr vert="horz" wrap="square" lIns="108847" tIns="54423" rIns="108847" bIns="54423" anchor="ctr" anchorCtr="0" compatLnSpc="0"/>
          <a:lstStyle/>
          <a:p>
            <a:pPr hangingPunct="0"/>
            <a:endParaRPr lang="en-US" sz="2177">
              <a:latin typeface="Liberation Sans" pitchFamily="18"/>
              <a:ea typeface="Noto Sans CJK SC" pitchFamily="2"/>
              <a:cs typeface="Lohit Devanagari" pitchFamily="2"/>
            </a:endParaRPr>
          </a:p>
        </p:txBody>
      </p:sp>
      <p:sp>
        <p:nvSpPr>
          <p:cNvPr id="6" name="Gerader Verbinder 5">
            <a:extLst>
              <a:ext uri="{FF2B5EF4-FFF2-40B4-BE49-F238E27FC236}">
                <a16:creationId xmlns:a16="http://schemas.microsoft.com/office/drawing/2014/main" id="{84917891-0DCC-4345-903A-6850B54E20A4}"/>
              </a:ext>
            </a:extLst>
          </p:cNvPr>
          <p:cNvSpPr/>
          <p:nvPr/>
        </p:nvSpPr>
        <p:spPr>
          <a:xfrm flipH="1">
            <a:off x="5806091" y="829410"/>
            <a:ext cx="829410" cy="276472"/>
          </a:xfrm>
          <a:prstGeom prst="line">
            <a:avLst/>
          </a:prstGeom>
          <a:noFill/>
          <a:ln w="0">
            <a:solidFill>
              <a:srgbClr val="3465A4"/>
            </a:solidFill>
            <a:prstDash val="solid"/>
            <a:tailEnd type="arrow"/>
          </a:ln>
        </p:spPr>
        <p:txBody>
          <a:bodyPr vert="horz" wrap="square" lIns="108847" tIns="54423" rIns="108847" bIns="54423" anchor="ctr" anchorCtr="0" compatLnSpc="0"/>
          <a:lstStyle/>
          <a:p>
            <a:pPr hangingPunct="0"/>
            <a:endParaRPr lang="en-US" sz="2177">
              <a:latin typeface="Liberation Sans" pitchFamily="18"/>
              <a:ea typeface="Noto Sans CJK SC" pitchFamily="2"/>
              <a:cs typeface="Lohit Devanagari" pitchFamily="2"/>
            </a:endParaRPr>
          </a:p>
        </p:txBody>
      </p:sp>
      <p:sp>
        <p:nvSpPr>
          <p:cNvPr id="10" name="Textfeld 9">
            <a:extLst>
              <a:ext uri="{FF2B5EF4-FFF2-40B4-BE49-F238E27FC236}">
                <a16:creationId xmlns:a16="http://schemas.microsoft.com/office/drawing/2014/main" id="{9B7625D5-C8E7-4FCB-AD33-FFB7733F170F}"/>
              </a:ext>
            </a:extLst>
          </p:cNvPr>
          <p:cNvSpPr txBox="1"/>
          <p:nvPr/>
        </p:nvSpPr>
        <p:spPr>
          <a:xfrm rot="345579">
            <a:off x="8515580" y="241927"/>
            <a:ext cx="3530659" cy="830997"/>
          </a:xfrm>
          <a:prstGeom prst="rect">
            <a:avLst/>
          </a:prstGeom>
          <a:noFill/>
        </p:spPr>
        <p:txBody>
          <a:bodyPr wrap="square" rtlCol="0">
            <a:spAutoFit/>
          </a:bodyPr>
          <a:lstStyle/>
          <a:p>
            <a:pPr algn="ctr"/>
            <a:r>
              <a:rPr lang="en-GB" sz="2400" dirty="0">
                <a:solidFill>
                  <a:schemeClr val="bg1"/>
                </a:solidFill>
                <a:highlight>
                  <a:srgbClr val="FF0000"/>
                </a:highlight>
              </a:rPr>
              <a:t>Commercial Backend Example</a:t>
            </a:r>
            <a:endParaRPr lang="de-DE" sz="2400" dirty="0">
              <a:solidFill>
                <a:schemeClr val="bg1"/>
              </a:solidFill>
              <a:highlight>
                <a:srgbClr val="FF0000"/>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2A490-7ED5-4F5E-AF13-54BF0CE25347}"/>
              </a:ext>
            </a:extLst>
          </p:cNvPr>
          <p:cNvSpPr txBox="1">
            <a:spLocks noGrp="1"/>
          </p:cNvSpPr>
          <p:nvPr>
            <p:ph type="title"/>
          </p:nvPr>
        </p:nvSpPr>
        <p:spPr/>
        <p:txBody>
          <a:bodyPr vert="horz">
            <a:normAutofit/>
          </a:bodyPr>
          <a:lstStyle/>
          <a:p>
            <a:pPr lvl="0"/>
            <a:r>
              <a:rPr lang="en-US" sz="3600" dirty="0">
                <a:solidFill>
                  <a:srgbClr val="C07D24"/>
                </a:solidFill>
                <a:sym typeface="Helvetica"/>
              </a:rPr>
              <a:t>LLM in my Institution</a:t>
            </a:r>
          </a:p>
        </p:txBody>
      </p:sp>
      <p:sp>
        <p:nvSpPr>
          <p:cNvPr id="3" name="Textplatzhalter 2">
            <a:extLst>
              <a:ext uri="{FF2B5EF4-FFF2-40B4-BE49-F238E27FC236}">
                <a16:creationId xmlns:a16="http://schemas.microsoft.com/office/drawing/2014/main" id="{15A001A3-F5A1-48FF-8AA6-4B4DECAF4E1E}"/>
              </a:ext>
            </a:extLst>
          </p:cNvPr>
          <p:cNvSpPr txBox="1">
            <a:spLocks noGrp="1"/>
          </p:cNvSpPr>
          <p:nvPr>
            <p:ph idx="1"/>
          </p:nvPr>
        </p:nvSpPr>
        <p:spPr>
          <a:xfrm>
            <a:off x="838200" y="1171575"/>
            <a:ext cx="4672914" cy="2732846"/>
          </a:xfrm>
        </p:spPr>
        <p:txBody>
          <a:bodyPr vert="horz"/>
          <a:lstStyle/>
          <a:p>
            <a:pPr lvl="0">
              <a:buSzPct val="45000"/>
              <a:buFont typeface="StarSymbol"/>
              <a:buChar char="●"/>
            </a:pPr>
            <a:r>
              <a:rPr lang="en-US" dirty="0"/>
              <a:t>Installing my own </a:t>
            </a:r>
            <a:r>
              <a:rPr lang="en-US" b="1" dirty="0">
                <a:solidFill>
                  <a:srgbClr val="BF0041"/>
                </a:solidFill>
              </a:rPr>
              <a:t>open source LLM</a:t>
            </a:r>
            <a:r>
              <a:rPr lang="en-US" dirty="0"/>
              <a:t> server</a:t>
            </a:r>
          </a:p>
          <a:p>
            <a:pPr lvl="1">
              <a:buSzPct val="45000"/>
              <a:buFont typeface="StarSymbol"/>
              <a:buChar char="●"/>
            </a:pPr>
            <a:r>
              <a:rPr lang="en-US" sz="3200" dirty="0">
                <a:highlight>
                  <a:srgbClr val="FFFF00"/>
                </a:highlight>
              </a:rPr>
              <a:t>Full Privacy</a:t>
            </a:r>
          </a:p>
          <a:p>
            <a:pPr lvl="1">
              <a:buSzPct val="45000"/>
              <a:buFont typeface="StarSymbol"/>
              <a:buChar char="●"/>
            </a:pPr>
            <a:r>
              <a:rPr lang="en-US" sz="3200" dirty="0">
                <a:highlight>
                  <a:srgbClr val="FFFF00"/>
                </a:highlight>
              </a:rPr>
              <a:t>Full Control</a:t>
            </a:r>
          </a:p>
          <a:p>
            <a:pPr lvl="1">
              <a:buSzPct val="45000"/>
              <a:buFont typeface="StarSymbol"/>
              <a:buChar char="●"/>
            </a:pPr>
            <a:r>
              <a:rPr lang="en-US" sz="3200" dirty="0">
                <a:highlight>
                  <a:srgbClr val="FFFF00"/>
                </a:highlight>
              </a:rPr>
              <a:t>Pretrained</a:t>
            </a:r>
          </a:p>
        </p:txBody>
      </p:sp>
      <p:sp>
        <p:nvSpPr>
          <p:cNvPr id="5" name="Datumsplatzhalter 1">
            <a:extLst>
              <a:ext uri="{FF2B5EF4-FFF2-40B4-BE49-F238E27FC236}">
                <a16:creationId xmlns:a16="http://schemas.microsoft.com/office/drawing/2014/main" id="{B6D4378F-3ABB-4AED-BEBE-D0D0AD7AF3BE}"/>
              </a:ext>
            </a:extLst>
          </p:cNvPr>
          <p:cNvSpPr>
            <a:spLocks noGrp="1"/>
          </p:cNvSpPr>
          <p:nvPr>
            <p:ph type="dt" sz="half" idx="10"/>
          </p:nvPr>
        </p:nvSpPr>
        <p:spPr/>
        <p:txBody>
          <a:bodyPr/>
          <a:lstStyle/>
          <a:p>
            <a:pPr lvl="0"/>
            <a:fld id="{FEF12810-A5C7-4172-BDD9-EAD93D8A5222}" type="datetimeFigureOut">
              <a:t>23.09.2024</a:t>
            </a:fld>
            <a:endParaRPr lang="en-GB"/>
          </a:p>
        </p:txBody>
      </p:sp>
      <p:sp>
        <p:nvSpPr>
          <p:cNvPr id="6" name="Fußzeilenplatzhalter 2">
            <a:extLst>
              <a:ext uri="{FF2B5EF4-FFF2-40B4-BE49-F238E27FC236}">
                <a16:creationId xmlns:a16="http://schemas.microsoft.com/office/drawing/2014/main" id="{7B4D1860-0347-4C5F-9276-CCB4F0DC042D}"/>
              </a:ext>
            </a:extLst>
          </p:cNvPr>
          <p:cNvSpPr>
            <a:spLocks noGrp="1"/>
          </p:cNvSpPr>
          <p:nvPr>
            <p:ph type="ftr" sz="quarter" idx="11"/>
          </p:nvPr>
        </p:nvSpPr>
        <p:spPr/>
        <p:txBody>
          <a:bodyPr/>
          <a:lstStyle/>
          <a:p>
            <a:pPr lvl="0"/>
            <a:r>
              <a:rPr lang="en-US"/>
              <a:t>Roland Potthast</a:t>
            </a:r>
          </a:p>
        </p:txBody>
      </p:sp>
      <p:sp>
        <p:nvSpPr>
          <p:cNvPr id="7" name="Foliennummernplatzhalter 3">
            <a:extLst>
              <a:ext uri="{FF2B5EF4-FFF2-40B4-BE49-F238E27FC236}">
                <a16:creationId xmlns:a16="http://schemas.microsoft.com/office/drawing/2014/main" id="{AA1E6AB6-004F-4156-A4D8-BBE7DA915D20}"/>
              </a:ext>
            </a:extLst>
          </p:cNvPr>
          <p:cNvSpPr>
            <a:spLocks noGrp="1"/>
          </p:cNvSpPr>
          <p:nvPr>
            <p:ph type="sldNum" sz="quarter" idx="12"/>
          </p:nvPr>
        </p:nvSpPr>
        <p:spPr/>
        <p:txBody>
          <a:bodyPr/>
          <a:lstStyle/>
          <a:p>
            <a:pPr lvl="0"/>
            <a:fld id="{43ABB2B2-475C-4928-9419-0B0E213C0535}" type="slidenum">
              <a:t>13</a:t>
            </a:fld>
            <a:endParaRPr lang="en-US"/>
          </a:p>
        </p:txBody>
      </p:sp>
      <p:pic>
        <p:nvPicPr>
          <p:cNvPr id="4" name="Grafik 3">
            <a:extLst>
              <a:ext uri="{FF2B5EF4-FFF2-40B4-BE49-F238E27FC236}">
                <a16:creationId xmlns:a16="http://schemas.microsoft.com/office/drawing/2014/main" id="{F59812D4-2D2C-4BE6-96F0-D32B1F39AC23}"/>
              </a:ext>
            </a:extLst>
          </p:cNvPr>
          <p:cNvPicPr>
            <a:picLocks noChangeAspect="1"/>
          </p:cNvPicPr>
          <p:nvPr/>
        </p:nvPicPr>
        <p:blipFill>
          <a:blip r:embed="rId3">
            <a:lum/>
            <a:alphaModFix/>
          </a:blip>
          <a:srcRect t="31653"/>
          <a:stretch>
            <a:fillRect/>
          </a:stretch>
        </p:blipFill>
        <p:spPr>
          <a:xfrm>
            <a:off x="6096000" y="1682970"/>
            <a:ext cx="5829388" cy="3938939"/>
          </a:xfrm>
          <a:prstGeom prst="rect">
            <a:avLst/>
          </a:prstGeom>
          <a:noFill/>
          <a:ln w="0" cap="flat">
            <a:solidFill>
              <a:srgbClr val="808080"/>
            </a:solidFill>
            <a:custDash>
              <a:ds d="300000" sp="300000"/>
            </a:custDash>
          </a:ln>
          <a:effectLst>
            <a:outerShdw dist="101823" dir="2700000" algn="tl">
              <a:srgbClr val="B2B2B2">
                <a:alpha val="87000"/>
              </a:srgbClr>
            </a:outerShdw>
          </a:effectLst>
        </p:spPr>
      </p:pic>
      <p:pic>
        <p:nvPicPr>
          <p:cNvPr id="8" name="Grafik 7">
            <a:extLst>
              <a:ext uri="{FF2B5EF4-FFF2-40B4-BE49-F238E27FC236}">
                <a16:creationId xmlns:a16="http://schemas.microsoft.com/office/drawing/2014/main" id="{9AFA01EC-0EE4-45BD-A1C8-598AC15878B4}"/>
              </a:ext>
            </a:extLst>
          </p:cNvPr>
          <p:cNvPicPr>
            <a:picLocks noChangeAspect="1"/>
          </p:cNvPicPr>
          <p:nvPr/>
        </p:nvPicPr>
        <p:blipFill>
          <a:blip r:embed="rId4"/>
          <a:stretch>
            <a:fillRect/>
          </a:stretch>
        </p:blipFill>
        <p:spPr>
          <a:xfrm>
            <a:off x="403616" y="4177857"/>
            <a:ext cx="5199219" cy="1905057"/>
          </a:xfrm>
          <a:prstGeom prst="rect">
            <a:avLst/>
          </a:prstGeom>
        </p:spPr>
      </p:pic>
      <p:sp>
        <p:nvSpPr>
          <p:cNvPr id="10" name="Textfeld 9">
            <a:extLst>
              <a:ext uri="{FF2B5EF4-FFF2-40B4-BE49-F238E27FC236}">
                <a16:creationId xmlns:a16="http://schemas.microsoft.com/office/drawing/2014/main" id="{80DAA34E-E8FA-4FD9-B15C-2AA160D7124F}"/>
              </a:ext>
            </a:extLst>
          </p:cNvPr>
          <p:cNvSpPr txBox="1"/>
          <p:nvPr/>
        </p:nvSpPr>
        <p:spPr>
          <a:xfrm rot="345579">
            <a:off x="5911090" y="510074"/>
            <a:ext cx="4130867" cy="830997"/>
          </a:xfrm>
          <a:prstGeom prst="rect">
            <a:avLst/>
          </a:prstGeom>
          <a:noFill/>
        </p:spPr>
        <p:txBody>
          <a:bodyPr wrap="square" rtlCol="0">
            <a:spAutoFit/>
          </a:bodyPr>
          <a:lstStyle/>
          <a:p>
            <a:pPr algn="ctr"/>
            <a:r>
              <a:rPr lang="en-GB" sz="2400" dirty="0">
                <a:solidFill>
                  <a:schemeClr val="bg1"/>
                </a:solidFill>
                <a:highlight>
                  <a:srgbClr val="FF0000"/>
                </a:highlight>
              </a:rPr>
              <a:t>LLM on your own </a:t>
            </a:r>
            <a:r>
              <a:rPr lang="en-GB" sz="2400" dirty="0" err="1">
                <a:solidFill>
                  <a:schemeClr val="bg1"/>
                </a:solidFill>
                <a:highlight>
                  <a:srgbClr val="FF0000"/>
                </a:highlight>
              </a:rPr>
              <a:t>linux</a:t>
            </a:r>
            <a:r>
              <a:rPr lang="en-GB" sz="2400" dirty="0">
                <a:solidFill>
                  <a:schemeClr val="bg1"/>
                </a:solidFill>
                <a:highlight>
                  <a:srgbClr val="FF0000"/>
                </a:highlight>
              </a:rPr>
              <a:t> machine or </a:t>
            </a:r>
            <a:r>
              <a:rPr lang="en-GB" sz="2400" dirty="0" err="1">
                <a:solidFill>
                  <a:schemeClr val="bg1"/>
                </a:solidFill>
                <a:highlight>
                  <a:srgbClr val="FF0000"/>
                </a:highlight>
              </a:rPr>
              <a:t>linux</a:t>
            </a:r>
            <a:r>
              <a:rPr lang="en-GB" sz="2400" dirty="0">
                <a:solidFill>
                  <a:schemeClr val="bg1"/>
                </a:solidFill>
                <a:highlight>
                  <a:srgbClr val="FF0000"/>
                </a:highlight>
              </a:rPr>
              <a:t> server</a:t>
            </a:r>
            <a:endParaRPr lang="de-DE" sz="2400" dirty="0">
              <a:solidFill>
                <a:schemeClr val="bg1"/>
              </a:solidFill>
              <a:highlight>
                <a:srgbClr val="FF0000"/>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7C89EED6-8011-4401-8A29-7460396F2FE2}"/>
              </a:ext>
            </a:extLst>
          </p:cNvPr>
          <p:cNvSpPr>
            <a:spLocks noGrp="1"/>
          </p:cNvSpPr>
          <p:nvPr>
            <p:ph idx="1"/>
          </p:nvPr>
        </p:nvSpPr>
        <p:spPr/>
        <p:txBody>
          <a:bodyPr/>
          <a:lstStyle/>
          <a:p>
            <a:endParaRPr lang="de-DE"/>
          </a:p>
        </p:txBody>
      </p:sp>
      <p:sp>
        <p:nvSpPr>
          <p:cNvPr id="2" name="Datumsplatzhalter 1">
            <a:extLst>
              <a:ext uri="{FF2B5EF4-FFF2-40B4-BE49-F238E27FC236}">
                <a16:creationId xmlns:a16="http://schemas.microsoft.com/office/drawing/2014/main" id="{1C508863-4B2D-4DB3-840B-758F70ED58AC}"/>
              </a:ext>
            </a:extLst>
          </p:cNvPr>
          <p:cNvSpPr>
            <a:spLocks noGrp="1"/>
          </p:cNvSpPr>
          <p:nvPr>
            <p:ph type="dt" sz="half" idx="10"/>
          </p:nvPr>
        </p:nvSpPr>
        <p:spPr/>
        <p:txBody>
          <a:bodyPr/>
          <a:lstStyle/>
          <a:p>
            <a:pPr lvl="0"/>
            <a:fld id="{13E4719A-0F5C-4ADE-88FE-12F671C0E6FF}" type="datetimeFigureOut">
              <a:t>23.09.2024</a:t>
            </a:fld>
            <a:endParaRPr lang="en-GB"/>
          </a:p>
        </p:txBody>
      </p:sp>
      <p:sp>
        <p:nvSpPr>
          <p:cNvPr id="3" name="Fußzeilenplatzhalter 2">
            <a:extLst>
              <a:ext uri="{FF2B5EF4-FFF2-40B4-BE49-F238E27FC236}">
                <a16:creationId xmlns:a16="http://schemas.microsoft.com/office/drawing/2014/main" id="{40FE38DD-7707-4301-9F9D-CF73D40F3CAC}"/>
              </a:ext>
            </a:extLst>
          </p:cNvPr>
          <p:cNvSpPr>
            <a:spLocks noGrp="1"/>
          </p:cNvSpPr>
          <p:nvPr>
            <p:ph type="ftr" sz="quarter" idx="11"/>
          </p:nvPr>
        </p:nvSpPr>
        <p:spPr/>
        <p:txBody>
          <a:bodyPr/>
          <a:lstStyle/>
          <a:p>
            <a:pPr lvl="0"/>
            <a:r>
              <a:rPr lang="en-US"/>
              <a:t>Roland Potthast</a:t>
            </a:r>
          </a:p>
        </p:txBody>
      </p:sp>
      <p:sp>
        <p:nvSpPr>
          <p:cNvPr id="4" name="Foliennummernplatzhalter 3">
            <a:extLst>
              <a:ext uri="{FF2B5EF4-FFF2-40B4-BE49-F238E27FC236}">
                <a16:creationId xmlns:a16="http://schemas.microsoft.com/office/drawing/2014/main" id="{D20D8133-9F4B-4A45-9664-8CF70F6C40B4}"/>
              </a:ext>
            </a:extLst>
          </p:cNvPr>
          <p:cNvSpPr>
            <a:spLocks noGrp="1"/>
          </p:cNvSpPr>
          <p:nvPr>
            <p:ph type="sldNum" sz="quarter" idx="12"/>
          </p:nvPr>
        </p:nvSpPr>
        <p:spPr/>
        <p:txBody>
          <a:bodyPr/>
          <a:lstStyle/>
          <a:p>
            <a:pPr lvl="0"/>
            <a:fld id="{DBCAEF8D-36D0-436B-BDF5-FCCF38F31CC6}" type="slidenum">
              <a:t>14</a:t>
            </a:fld>
            <a:endParaRPr lang="en-US"/>
          </a:p>
        </p:txBody>
      </p:sp>
      <p:pic>
        <p:nvPicPr>
          <p:cNvPr id="5" name="Grafik 4">
            <a:extLst>
              <a:ext uri="{FF2B5EF4-FFF2-40B4-BE49-F238E27FC236}">
                <a16:creationId xmlns:a16="http://schemas.microsoft.com/office/drawing/2014/main" id="{F96C6D89-543A-46F2-9250-958EBF8EB420}"/>
              </a:ext>
            </a:extLst>
          </p:cNvPr>
          <p:cNvPicPr>
            <a:picLocks noChangeAspect="1"/>
          </p:cNvPicPr>
          <p:nvPr/>
        </p:nvPicPr>
        <p:blipFill>
          <a:blip r:embed="rId3"/>
          <a:stretch>
            <a:fillRect/>
          </a:stretch>
        </p:blipFill>
        <p:spPr>
          <a:xfrm>
            <a:off x="159568" y="757537"/>
            <a:ext cx="7913963" cy="5080142"/>
          </a:xfrm>
          <a:prstGeom prst="rect">
            <a:avLst/>
          </a:prstGeom>
        </p:spPr>
      </p:pic>
      <p:pic>
        <p:nvPicPr>
          <p:cNvPr id="6" name="Grafik 5">
            <a:extLst>
              <a:ext uri="{FF2B5EF4-FFF2-40B4-BE49-F238E27FC236}">
                <a16:creationId xmlns:a16="http://schemas.microsoft.com/office/drawing/2014/main" id="{2389B15C-064D-4799-911D-F675CC85F1C4}"/>
              </a:ext>
            </a:extLst>
          </p:cNvPr>
          <p:cNvPicPr>
            <a:picLocks noChangeAspect="1"/>
          </p:cNvPicPr>
          <p:nvPr/>
        </p:nvPicPr>
        <p:blipFill>
          <a:blip r:embed="rId4"/>
          <a:stretch>
            <a:fillRect/>
          </a:stretch>
        </p:blipFill>
        <p:spPr>
          <a:xfrm>
            <a:off x="159568" y="238316"/>
            <a:ext cx="2545831" cy="1923773"/>
          </a:xfrm>
          <a:prstGeom prst="rect">
            <a:avLst/>
          </a:prstGeom>
        </p:spPr>
      </p:pic>
      <p:sp>
        <p:nvSpPr>
          <p:cNvPr id="7" name="Textfeld 6">
            <a:extLst>
              <a:ext uri="{FF2B5EF4-FFF2-40B4-BE49-F238E27FC236}">
                <a16:creationId xmlns:a16="http://schemas.microsoft.com/office/drawing/2014/main" id="{CEC40F78-0108-4351-8667-712BEC18A246}"/>
              </a:ext>
            </a:extLst>
          </p:cNvPr>
          <p:cNvSpPr txBox="1"/>
          <p:nvPr/>
        </p:nvSpPr>
        <p:spPr>
          <a:xfrm>
            <a:off x="8277900" y="1200202"/>
            <a:ext cx="3591376" cy="4075411"/>
          </a:xfrm>
          <a:prstGeom prst="rect">
            <a:avLst/>
          </a:prstGeom>
          <a:noFill/>
        </p:spPr>
        <p:txBody>
          <a:bodyPr wrap="square" rtlCol="0">
            <a:spAutoFit/>
          </a:bodyPr>
          <a:lstStyle/>
          <a:p>
            <a:r>
              <a:rPr lang="en-GB" sz="2177" dirty="0"/>
              <a:t>Ollama is a framework to </a:t>
            </a:r>
          </a:p>
          <a:p>
            <a:pPr marL="345586" indent="-345586">
              <a:buFont typeface="Arial" panose="020B0604020202020204" pitchFamily="34" charset="0"/>
              <a:buChar char="•"/>
            </a:pPr>
            <a:r>
              <a:rPr lang="en-GB" sz="2177" dirty="0">
                <a:highlight>
                  <a:srgbClr val="FFFF00"/>
                </a:highlight>
              </a:rPr>
              <a:t>install </a:t>
            </a:r>
          </a:p>
          <a:p>
            <a:pPr marL="345586" indent="-345586">
              <a:buFont typeface="Arial" panose="020B0604020202020204" pitchFamily="34" charset="0"/>
              <a:buChar char="•"/>
            </a:pPr>
            <a:r>
              <a:rPr lang="en-GB" sz="2177" dirty="0">
                <a:highlight>
                  <a:srgbClr val="FFFF00"/>
                </a:highlight>
              </a:rPr>
              <a:t>use </a:t>
            </a:r>
            <a:r>
              <a:rPr lang="en-GB" sz="2177" dirty="0"/>
              <a:t>and</a:t>
            </a:r>
            <a:r>
              <a:rPr lang="en-GB" sz="2177" dirty="0">
                <a:highlight>
                  <a:srgbClr val="FFFF00"/>
                </a:highlight>
              </a:rPr>
              <a:t> </a:t>
            </a:r>
          </a:p>
          <a:p>
            <a:pPr marL="345586" indent="-345586">
              <a:buFont typeface="Arial" panose="020B0604020202020204" pitchFamily="34" charset="0"/>
              <a:buChar char="•"/>
            </a:pPr>
            <a:r>
              <a:rPr lang="en-GB" sz="2177" dirty="0">
                <a:highlight>
                  <a:srgbClr val="FFFF00"/>
                </a:highlight>
              </a:rPr>
              <a:t>fine-tune</a:t>
            </a:r>
            <a:r>
              <a:rPr lang="en-GB" sz="2177" dirty="0"/>
              <a:t> </a:t>
            </a:r>
          </a:p>
          <a:p>
            <a:r>
              <a:rPr lang="en-GB" sz="2177" dirty="0"/>
              <a:t>large language models locally</a:t>
            </a:r>
          </a:p>
          <a:p>
            <a:endParaRPr lang="en-GB" sz="2177" dirty="0"/>
          </a:p>
          <a:p>
            <a:r>
              <a:rPr lang="en-GB" sz="2177" dirty="0"/>
              <a:t>You can install it by typing </a:t>
            </a:r>
          </a:p>
          <a:p>
            <a:endParaRPr lang="en-GB" sz="2177" dirty="0"/>
          </a:p>
          <a:p>
            <a:r>
              <a:rPr lang="en-GB" sz="1935" dirty="0">
                <a:solidFill>
                  <a:srgbClr val="FF0000"/>
                </a:solidFill>
                <a:latin typeface="Times New Roman" panose="02020603050405020304" pitchFamily="18" charset="0"/>
                <a:cs typeface="Times New Roman" panose="02020603050405020304" pitchFamily="18" charset="0"/>
              </a:rPr>
              <a:t>&gt; pip install Ollama </a:t>
            </a:r>
          </a:p>
          <a:p>
            <a:endParaRPr lang="en-GB" sz="2177" dirty="0"/>
          </a:p>
          <a:p>
            <a:r>
              <a:rPr lang="en-GB" sz="2177" dirty="0"/>
              <a:t>In your local virtual environment. </a:t>
            </a:r>
            <a:endParaRPr lang="de-DE" sz="2177" dirty="0"/>
          </a:p>
        </p:txBody>
      </p:sp>
      <p:sp>
        <p:nvSpPr>
          <p:cNvPr id="11" name="Textfeld 10">
            <a:extLst>
              <a:ext uri="{FF2B5EF4-FFF2-40B4-BE49-F238E27FC236}">
                <a16:creationId xmlns:a16="http://schemas.microsoft.com/office/drawing/2014/main" id="{A8BB02E4-1289-4BA5-B907-89B75BC34C81}"/>
              </a:ext>
            </a:extLst>
          </p:cNvPr>
          <p:cNvSpPr txBox="1"/>
          <p:nvPr/>
        </p:nvSpPr>
        <p:spPr>
          <a:xfrm rot="345579">
            <a:off x="4279999" y="429667"/>
            <a:ext cx="4130867" cy="830997"/>
          </a:xfrm>
          <a:prstGeom prst="rect">
            <a:avLst/>
          </a:prstGeom>
          <a:noFill/>
        </p:spPr>
        <p:txBody>
          <a:bodyPr wrap="square" rtlCol="0">
            <a:spAutoFit/>
          </a:bodyPr>
          <a:lstStyle/>
          <a:p>
            <a:pPr algn="ctr"/>
            <a:r>
              <a:rPr lang="en-GB" sz="2400" dirty="0">
                <a:solidFill>
                  <a:schemeClr val="bg1"/>
                </a:solidFill>
                <a:highlight>
                  <a:srgbClr val="FF0000"/>
                </a:highlight>
              </a:rPr>
              <a:t>LLM on your own </a:t>
            </a:r>
            <a:r>
              <a:rPr lang="en-GB" sz="2400" dirty="0" err="1">
                <a:solidFill>
                  <a:schemeClr val="bg1"/>
                </a:solidFill>
                <a:highlight>
                  <a:srgbClr val="FF0000"/>
                </a:highlight>
              </a:rPr>
              <a:t>linux</a:t>
            </a:r>
            <a:r>
              <a:rPr lang="en-GB" sz="2400" dirty="0">
                <a:solidFill>
                  <a:schemeClr val="bg1"/>
                </a:solidFill>
                <a:highlight>
                  <a:srgbClr val="FF0000"/>
                </a:highlight>
              </a:rPr>
              <a:t> machine or </a:t>
            </a:r>
            <a:r>
              <a:rPr lang="en-GB" sz="2400" dirty="0" err="1">
                <a:solidFill>
                  <a:schemeClr val="bg1"/>
                </a:solidFill>
                <a:highlight>
                  <a:srgbClr val="FF0000"/>
                </a:highlight>
              </a:rPr>
              <a:t>linux</a:t>
            </a:r>
            <a:r>
              <a:rPr lang="en-GB" sz="2400" dirty="0">
                <a:solidFill>
                  <a:schemeClr val="bg1"/>
                </a:solidFill>
                <a:highlight>
                  <a:srgbClr val="FF0000"/>
                </a:highlight>
              </a:rPr>
              <a:t> server</a:t>
            </a:r>
            <a:endParaRPr lang="de-DE" sz="2400" dirty="0">
              <a:solidFill>
                <a:schemeClr val="bg1"/>
              </a:solidFill>
              <a:highlight>
                <a:srgbClr val="FF00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EE1F4DA-E234-45C8-B55B-F1304E31B651}"/>
              </a:ext>
            </a:extLst>
          </p:cNvPr>
          <p:cNvSpPr>
            <a:spLocks noGrp="1"/>
          </p:cNvSpPr>
          <p:nvPr>
            <p:ph type="title"/>
          </p:nvPr>
        </p:nvSpPr>
        <p:spPr>
          <a:xfrm>
            <a:off x="7473729" y="617432"/>
            <a:ext cx="3939399" cy="1108286"/>
          </a:xfrm>
        </p:spPr>
        <p:txBody>
          <a:bodyPr>
            <a:normAutofit fontScale="90000"/>
          </a:bodyPr>
          <a:lstStyle/>
          <a:p>
            <a:r>
              <a:rPr lang="en-GB" sz="2800" dirty="0"/>
              <a:t>Ollama list of </a:t>
            </a:r>
            <a:br>
              <a:rPr lang="en-GB" sz="2800" dirty="0"/>
            </a:br>
            <a:r>
              <a:rPr lang="en-GB" sz="2800" dirty="0"/>
              <a:t>LLM models available</a:t>
            </a:r>
            <a:br>
              <a:rPr lang="en-GB" sz="2800" dirty="0"/>
            </a:br>
            <a:endParaRPr lang="de-DE" sz="2400" dirty="0"/>
          </a:p>
        </p:txBody>
      </p:sp>
      <p:sp>
        <p:nvSpPr>
          <p:cNvPr id="7" name="Inhaltsplatzhalter 6">
            <a:extLst>
              <a:ext uri="{FF2B5EF4-FFF2-40B4-BE49-F238E27FC236}">
                <a16:creationId xmlns:a16="http://schemas.microsoft.com/office/drawing/2014/main" id="{E621AFD5-0FA7-4D23-98D8-A8C267C57420}"/>
              </a:ext>
            </a:extLst>
          </p:cNvPr>
          <p:cNvSpPr>
            <a:spLocks noGrp="1"/>
          </p:cNvSpPr>
          <p:nvPr>
            <p:ph idx="1"/>
          </p:nvPr>
        </p:nvSpPr>
        <p:spPr/>
        <p:txBody>
          <a:bodyPr/>
          <a:lstStyle/>
          <a:p>
            <a:endParaRPr lang="de-DE"/>
          </a:p>
        </p:txBody>
      </p:sp>
      <p:sp>
        <p:nvSpPr>
          <p:cNvPr id="2" name="Datumsplatzhalter 1">
            <a:extLst>
              <a:ext uri="{FF2B5EF4-FFF2-40B4-BE49-F238E27FC236}">
                <a16:creationId xmlns:a16="http://schemas.microsoft.com/office/drawing/2014/main" id="{1832AA65-E262-4A19-BB85-3A49AB421946}"/>
              </a:ext>
            </a:extLst>
          </p:cNvPr>
          <p:cNvSpPr>
            <a:spLocks noGrp="1"/>
          </p:cNvSpPr>
          <p:nvPr>
            <p:ph type="dt" sz="half" idx="10"/>
          </p:nvPr>
        </p:nvSpPr>
        <p:spPr/>
        <p:txBody>
          <a:bodyPr/>
          <a:lstStyle/>
          <a:p>
            <a:pPr lvl="0"/>
            <a:fld id="{AD611F38-4665-443E-A835-0C0279DDEAEF}" type="datetimeFigureOut">
              <a:t>23.09.2024</a:t>
            </a:fld>
            <a:endParaRPr lang="en-GB"/>
          </a:p>
        </p:txBody>
      </p:sp>
      <p:sp>
        <p:nvSpPr>
          <p:cNvPr id="3" name="Fußzeilenplatzhalter 2">
            <a:extLst>
              <a:ext uri="{FF2B5EF4-FFF2-40B4-BE49-F238E27FC236}">
                <a16:creationId xmlns:a16="http://schemas.microsoft.com/office/drawing/2014/main" id="{A2FF792F-2FE2-4EB9-940C-8FB2C7F23A3B}"/>
              </a:ext>
            </a:extLst>
          </p:cNvPr>
          <p:cNvSpPr>
            <a:spLocks noGrp="1"/>
          </p:cNvSpPr>
          <p:nvPr>
            <p:ph type="ftr" sz="quarter" idx="11"/>
          </p:nvPr>
        </p:nvSpPr>
        <p:spPr/>
        <p:txBody>
          <a:bodyPr/>
          <a:lstStyle/>
          <a:p>
            <a:pPr lvl="0"/>
            <a:r>
              <a:rPr lang="en-US"/>
              <a:t>Roland Potthast</a:t>
            </a:r>
          </a:p>
        </p:txBody>
      </p:sp>
      <p:sp>
        <p:nvSpPr>
          <p:cNvPr id="4" name="Foliennummernplatzhalter 3">
            <a:extLst>
              <a:ext uri="{FF2B5EF4-FFF2-40B4-BE49-F238E27FC236}">
                <a16:creationId xmlns:a16="http://schemas.microsoft.com/office/drawing/2014/main" id="{979D023A-5DD5-42A1-ABE9-B5846651FFBE}"/>
              </a:ext>
            </a:extLst>
          </p:cNvPr>
          <p:cNvSpPr>
            <a:spLocks noGrp="1"/>
          </p:cNvSpPr>
          <p:nvPr>
            <p:ph type="sldNum" sz="quarter" idx="12"/>
          </p:nvPr>
        </p:nvSpPr>
        <p:spPr/>
        <p:txBody>
          <a:bodyPr/>
          <a:lstStyle/>
          <a:p>
            <a:pPr lvl="0"/>
            <a:fld id="{B88B9062-B3BF-4898-B9E8-9BCA9620C9AD}" type="slidenum">
              <a:t>15</a:t>
            </a:fld>
            <a:endParaRPr lang="en-US"/>
          </a:p>
        </p:txBody>
      </p:sp>
      <p:pic>
        <p:nvPicPr>
          <p:cNvPr id="5" name="Grafik 4">
            <a:extLst>
              <a:ext uri="{FF2B5EF4-FFF2-40B4-BE49-F238E27FC236}">
                <a16:creationId xmlns:a16="http://schemas.microsoft.com/office/drawing/2014/main" id="{11042490-2E49-4929-897D-3136B559AB6F}"/>
              </a:ext>
            </a:extLst>
          </p:cNvPr>
          <p:cNvPicPr>
            <a:picLocks noChangeAspect="1"/>
          </p:cNvPicPr>
          <p:nvPr/>
        </p:nvPicPr>
        <p:blipFill>
          <a:blip r:embed="rId3"/>
          <a:stretch>
            <a:fillRect/>
          </a:stretch>
        </p:blipFill>
        <p:spPr>
          <a:xfrm>
            <a:off x="141455" y="0"/>
            <a:ext cx="7332274" cy="6858000"/>
          </a:xfrm>
          <a:prstGeom prst="rect">
            <a:avLst/>
          </a:prstGeom>
        </p:spPr>
      </p:pic>
      <p:pic>
        <p:nvPicPr>
          <p:cNvPr id="9" name="Grafik 8">
            <a:extLst>
              <a:ext uri="{FF2B5EF4-FFF2-40B4-BE49-F238E27FC236}">
                <a16:creationId xmlns:a16="http://schemas.microsoft.com/office/drawing/2014/main" id="{61DFB0E3-A15C-4ACE-B811-F7098EDF70F5}"/>
              </a:ext>
            </a:extLst>
          </p:cNvPr>
          <p:cNvPicPr>
            <a:picLocks noChangeAspect="1"/>
          </p:cNvPicPr>
          <p:nvPr/>
        </p:nvPicPr>
        <p:blipFill>
          <a:blip r:embed="rId4"/>
          <a:stretch>
            <a:fillRect/>
          </a:stretch>
        </p:blipFill>
        <p:spPr>
          <a:xfrm>
            <a:off x="8758881" y="1725718"/>
            <a:ext cx="3014789" cy="3014789"/>
          </a:xfrm>
          <a:prstGeom prst="rect">
            <a:avLst/>
          </a:prstGeom>
        </p:spPr>
      </p:pic>
      <p:sp>
        <p:nvSpPr>
          <p:cNvPr id="11" name="Textfeld 10">
            <a:extLst>
              <a:ext uri="{FF2B5EF4-FFF2-40B4-BE49-F238E27FC236}">
                <a16:creationId xmlns:a16="http://schemas.microsoft.com/office/drawing/2014/main" id="{B8B6C2EB-38A3-4B66-88AD-16D7A815B119}"/>
              </a:ext>
            </a:extLst>
          </p:cNvPr>
          <p:cNvSpPr txBox="1"/>
          <p:nvPr/>
        </p:nvSpPr>
        <p:spPr>
          <a:xfrm rot="345579">
            <a:off x="7377995" y="4812615"/>
            <a:ext cx="4130867" cy="830997"/>
          </a:xfrm>
          <a:prstGeom prst="rect">
            <a:avLst/>
          </a:prstGeom>
          <a:noFill/>
        </p:spPr>
        <p:txBody>
          <a:bodyPr wrap="square" rtlCol="0">
            <a:spAutoFit/>
          </a:bodyPr>
          <a:lstStyle/>
          <a:p>
            <a:pPr algn="ctr"/>
            <a:r>
              <a:rPr lang="en-GB" sz="2400" dirty="0">
                <a:solidFill>
                  <a:schemeClr val="bg1"/>
                </a:solidFill>
                <a:highlight>
                  <a:srgbClr val="FF0000"/>
                </a:highlight>
              </a:rPr>
              <a:t>LLM on your own </a:t>
            </a:r>
            <a:r>
              <a:rPr lang="en-GB" sz="2400" dirty="0" err="1">
                <a:solidFill>
                  <a:schemeClr val="bg1"/>
                </a:solidFill>
                <a:highlight>
                  <a:srgbClr val="FF0000"/>
                </a:highlight>
              </a:rPr>
              <a:t>linux</a:t>
            </a:r>
            <a:r>
              <a:rPr lang="en-GB" sz="2400" dirty="0">
                <a:solidFill>
                  <a:schemeClr val="bg1"/>
                </a:solidFill>
                <a:highlight>
                  <a:srgbClr val="FF0000"/>
                </a:highlight>
              </a:rPr>
              <a:t> machine or </a:t>
            </a:r>
            <a:r>
              <a:rPr lang="en-GB" sz="2400" dirty="0" err="1">
                <a:solidFill>
                  <a:schemeClr val="bg1"/>
                </a:solidFill>
                <a:highlight>
                  <a:srgbClr val="FF0000"/>
                </a:highlight>
              </a:rPr>
              <a:t>linux</a:t>
            </a:r>
            <a:r>
              <a:rPr lang="en-GB" sz="2400" dirty="0">
                <a:solidFill>
                  <a:schemeClr val="bg1"/>
                </a:solidFill>
                <a:highlight>
                  <a:srgbClr val="FF0000"/>
                </a:highlight>
              </a:rPr>
              <a:t> server</a:t>
            </a:r>
            <a:endParaRPr lang="de-DE" sz="2400" dirty="0">
              <a:solidFill>
                <a:schemeClr val="bg1"/>
              </a:solidFill>
              <a:highlight>
                <a:srgbClr val="FF00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BA6AF21C-4DAA-4E54-ADC7-AB2F506B55C8}"/>
              </a:ext>
            </a:extLst>
          </p:cNvPr>
          <p:cNvSpPr>
            <a:spLocks noGrp="1"/>
          </p:cNvSpPr>
          <p:nvPr>
            <p:ph type="title"/>
          </p:nvPr>
        </p:nvSpPr>
        <p:spPr/>
        <p:txBody>
          <a:bodyPr>
            <a:normAutofit/>
          </a:bodyPr>
          <a:lstStyle/>
          <a:p>
            <a:r>
              <a:rPr lang="en-GB" sz="2400" dirty="0"/>
              <a:t>Now use Ollama in your python notebook by </a:t>
            </a:r>
            <a:r>
              <a:rPr lang="en-GB" sz="2400" dirty="0">
                <a:highlight>
                  <a:srgbClr val="FFFF00"/>
                </a:highlight>
              </a:rPr>
              <a:t>importing Ollama</a:t>
            </a:r>
            <a:endParaRPr lang="de-DE" dirty="0"/>
          </a:p>
        </p:txBody>
      </p:sp>
      <p:sp>
        <p:nvSpPr>
          <p:cNvPr id="2" name="Datumsplatzhalter 1">
            <a:extLst>
              <a:ext uri="{FF2B5EF4-FFF2-40B4-BE49-F238E27FC236}">
                <a16:creationId xmlns:a16="http://schemas.microsoft.com/office/drawing/2014/main" id="{5B498BC9-E284-472A-BE0B-F9DE261608CB}"/>
              </a:ext>
            </a:extLst>
          </p:cNvPr>
          <p:cNvSpPr>
            <a:spLocks noGrp="1"/>
          </p:cNvSpPr>
          <p:nvPr>
            <p:ph type="dt" sz="half" idx="10"/>
          </p:nvPr>
        </p:nvSpPr>
        <p:spPr/>
        <p:txBody>
          <a:bodyPr/>
          <a:lstStyle/>
          <a:p>
            <a:pPr lvl="0"/>
            <a:fld id="{FE307BD8-4EB2-4F48-9882-CF3FD127F253}" type="datetimeFigureOut">
              <a:t>23.09.2024</a:t>
            </a:fld>
            <a:endParaRPr lang="en-GB"/>
          </a:p>
        </p:txBody>
      </p:sp>
      <p:sp>
        <p:nvSpPr>
          <p:cNvPr id="3" name="Fußzeilenplatzhalter 2">
            <a:extLst>
              <a:ext uri="{FF2B5EF4-FFF2-40B4-BE49-F238E27FC236}">
                <a16:creationId xmlns:a16="http://schemas.microsoft.com/office/drawing/2014/main" id="{617FA189-6EA9-4A1F-A5E2-50FBB95C38B9}"/>
              </a:ext>
            </a:extLst>
          </p:cNvPr>
          <p:cNvSpPr>
            <a:spLocks noGrp="1"/>
          </p:cNvSpPr>
          <p:nvPr>
            <p:ph type="ftr" sz="quarter" idx="11"/>
          </p:nvPr>
        </p:nvSpPr>
        <p:spPr/>
        <p:txBody>
          <a:bodyPr/>
          <a:lstStyle/>
          <a:p>
            <a:pPr lvl="0"/>
            <a:r>
              <a:rPr lang="en-US"/>
              <a:t>Roland Potthast</a:t>
            </a:r>
          </a:p>
        </p:txBody>
      </p:sp>
      <p:sp>
        <p:nvSpPr>
          <p:cNvPr id="4" name="Foliennummernplatzhalter 3">
            <a:extLst>
              <a:ext uri="{FF2B5EF4-FFF2-40B4-BE49-F238E27FC236}">
                <a16:creationId xmlns:a16="http://schemas.microsoft.com/office/drawing/2014/main" id="{3ECA2A1B-2D6C-49AD-9D5B-0630FAA15FFF}"/>
              </a:ext>
            </a:extLst>
          </p:cNvPr>
          <p:cNvSpPr>
            <a:spLocks noGrp="1"/>
          </p:cNvSpPr>
          <p:nvPr>
            <p:ph type="sldNum" sz="quarter" idx="12"/>
          </p:nvPr>
        </p:nvSpPr>
        <p:spPr/>
        <p:txBody>
          <a:bodyPr/>
          <a:lstStyle/>
          <a:p>
            <a:pPr lvl="0"/>
            <a:fld id="{1B89855E-65AF-4310-8061-943FA181EE94}" type="slidenum">
              <a:t>16</a:t>
            </a:fld>
            <a:endParaRPr lang="en-US"/>
          </a:p>
        </p:txBody>
      </p:sp>
      <p:pic>
        <p:nvPicPr>
          <p:cNvPr id="11" name="Grafik 10">
            <a:extLst>
              <a:ext uri="{FF2B5EF4-FFF2-40B4-BE49-F238E27FC236}">
                <a16:creationId xmlns:a16="http://schemas.microsoft.com/office/drawing/2014/main" id="{8210FDB2-AA11-4687-BEFE-E67494689703}"/>
              </a:ext>
            </a:extLst>
          </p:cNvPr>
          <p:cNvPicPr>
            <a:picLocks noChangeAspect="1"/>
          </p:cNvPicPr>
          <p:nvPr/>
        </p:nvPicPr>
        <p:blipFill>
          <a:blip r:embed="rId3"/>
          <a:stretch>
            <a:fillRect/>
          </a:stretch>
        </p:blipFill>
        <p:spPr>
          <a:xfrm>
            <a:off x="10514245" y="9750"/>
            <a:ext cx="1507395" cy="1507395"/>
          </a:xfrm>
          <a:prstGeom prst="rect">
            <a:avLst/>
          </a:prstGeom>
        </p:spPr>
      </p:pic>
      <p:pic>
        <p:nvPicPr>
          <p:cNvPr id="17" name="Grafik 16">
            <a:extLst>
              <a:ext uri="{FF2B5EF4-FFF2-40B4-BE49-F238E27FC236}">
                <a16:creationId xmlns:a16="http://schemas.microsoft.com/office/drawing/2014/main" id="{02B39061-4125-44E9-8251-D1F68F0F23A4}"/>
              </a:ext>
            </a:extLst>
          </p:cNvPr>
          <p:cNvPicPr>
            <a:picLocks noChangeAspect="1"/>
          </p:cNvPicPr>
          <p:nvPr/>
        </p:nvPicPr>
        <p:blipFill>
          <a:blip r:embed="rId4"/>
          <a:stretch>
            <a:fillRect/>
          </a:stretch>
        </p:blipFill>
        <p:spPr>
          <a:xfrm>
            <a:off x="422894" y="1085850"/>
            <a:ext cx="9067095" cy="2885947"/>
          </a:xfrm>
          <a:prstGeom prst="rect">
            <a:avLst/>
          </a:prstGeom>
          <a:ln>
            <a:noFill/>
          </a:ln>
          <a:effectLst>
            <a:outerShdw blurRad="292100" dist="139700" dir="2700000" algn="tl" rotWithShape="0">
              <a:srgbClr val="333333">
                <a:alpha val="65000"/>
              </a:srgbClr>
            </a:outerShdw>
          </a:effectLst>
        </p:spPr>
      </p:pic>
      <p:pic>
        <p:nvPicPr>
          <p:cNvPr id="18" name="Grafik 17">
            <a:extLst>
              <a:ext uri="{FF2B5EF4-FFF2-40B4-BE49-F238E27FC236}">
                <a16:creationId xmlns:a16="http://schemas.microsoft.com/office/drawing/2014/main" id="{206D27DB-F9F9-403A-AB30-749AC5B7525F}"/>
              </a:ext>
            </a:extLst>
          </p:cNvPr>
          <p:cNvPicPr>
            <a:picLocks noChangeAspect="1"/>
          </p:cNvPicPr>
          <p:nvPr/>
        </p:nvPicPr>
        <p:blipFill>
          <a:blip r:embed="rId5"/>
          <a:stretch>
            <a:fillRect/>
          </a:stretch>
        </p:blipFill>
        <p:spPr>
          <a:xfrm>
            <a:off x="3353444" y="4155459"/>
            <a:ext cx="8286622" cy="2255530"/>
          </a:xfrm>
          <a:prstGeom prst="rect">
            <a:avLst/>
          </a:prstGeom>
          <a:ln>
            <a:noFill/>
          </a:ln>
          <a:effectLst>
            <a:outerShdw blurRad="292100" dist="139700" dir="2700000" algn="tl" rotWithShape="0">
              <a:srgbClr val="333333">
                <a:alpha val="65000"/>
              </a:srgbClr>
            </a:outerShdw>
          </a:effectLst>
        </p:spPr>
      </p:pic>
      <p:sp>
        <p:nvSpPr>
          <p:cNvPr id="19" name="Textfeld 18">
            <a:extLst>
              <a:ext uri="{FF2B5EF4-FFF2-40B4-BE49-F238E27FC236}">
                <a16:creationId xmlns:a16="http://schemas.microsoft.com/office/drawing/2014/main" id="{A15636BC-78B9-46DD-B33C-13AD8558C0BE}"/>
              </a:ext>
            </a:extLst>
          </p:cNvPr>
          <p:cNvSpPr txBox="1"/>
          <p:nvPr/>
        </p:nvSpPr>
        <p:spPr>
          <a:xfrm rot="345579">
            <a:off x="7878036" y="1476125"/>
            <a:ext cx="4130867" cy="461665"/>
          </a:xfrm>
          <a:prstGeom prst="rect">
            <a:avLst/>
          </a:prstGeom>
          <a:noFill/>
        </p:spPr>
        <p:txBody>
          <a:bodyPr wrap="square" rtlCol="0">
            <a:spAutoFit/>
          </a:bodyPr>
          <a:lstStyle/>
          <a:p>
            <a:pPr algn="ctr"/>
            <a:r>
              <a:rPr lang="en-GB" sz="2400" dirty="0">
                <a:solidFill>
                  <a:schemeClr val="bg1"/>
                </a:solidFill>
                <a:highlight>
                  <a:srgbClr val="FF0000"/>
                </a:highlight>
              </a:rPr>
              <a:t>Local access to your LLM</a:t>
            </a:r>
            <a:endParaRPr lang="de-DE" sz="2400" dirty="0">
              <a:solidFill>
                <a:schemeClr val="bg1"/>
              </a:solidFill>
              <a:highlight>
                <a:srgbClr val="FF0000"/>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D0D2AB-B1BC-4F6C-B132-D0C6E9073B2A}"/>
              </a:ext>
            </a:extLst>
          </p:cNvPr>
          <p:cNvSpPr>
            <a:spLocks noGrp="1"/>
          </p:cNvSpPr>
          <p:nvPr>
            <p:ph type="title"/>
          </p:nvPr>
        </p:nvSpPr>
        <p:spPr/>
        <p:txBody>
          <a:bodyPr/>
          <a:lstStyle/>
          <a:p>
            <a:r>
              <a:rPr lang="de-DE" dirty="0"/>
              <a:t>Arguments for Private and Open-Source LLM Solutions</a:t>
            </a:r>
          </a:p>
        </p:txBody>
      </p:sp>
      <p:graphicFrame>
        <p:nvGraphicFramePr>
          <p:cNvPr id="8" name="Inhaltsplatzhalter 7">
            <a:extLst>
              <a:ext uri="{FF2B5EF4-FFF2-40B4-BE49-F238E27FC236}">
                <a16:creationId xmlns:a16="http://schemas.microsoft.com/office/drawing/2014/main" id="{E108546E-0B23-4854-B05B-BDB28B4036C0}"/>
              </a:ext>
            </a:extLst>
          </p:cNvPr>
          <p:cNvGraphicFramePr>
            <a:graphicFrameLocks noGrp="1"/>
          </p:cNvGraphicFramePr>
          <p:nvPr>
            <p:ph idx="1"/>
            <p:extLst>
              <p:ext uri="{D42A27DB-BD31-4B8C-83A1-F6EECF244321}">
                <p14:modId xmlns:p14="http://schemas.microsoft.com/office/powerpoint/2010/main" val="3930585556"/>
              </p:ext>
            </p:extLst>
          </p:nvPr>
        </p:nvGraphicFramePr>
        <p:xfrm>
          <a:off x="838201" y="1085850"/>
          <a:ext cx="10515599" cy="5077619"/>
        </p:xfrm>
        <a:graphic>
          <a:graphicData uri="http://schemas.openxmlformats.org/drawingml/2006/table">
            <a:tbl>
              <a:tblPr/>
              <a:tblGrid>
                <a:gridCol w="1571367">
                  <a:extLst>
                    <a:ext uri="{9D8B030D-6E8A-4147-A177-3AD203B41FA5}">
                      <a16:colId xmlns:a16="http://schemas.microsoft.com/office/drawing/2014/main" val="3475972211"/>
                    </a:ext>
                  </a:extLst>
                </a:gridCol>
                <a:gridCol w="210064">
                  <a:extLst>
                    <a:ext uri="{9D8B030D-6E8A-4147-A177-3AD203B41FA5}">
                      <a16:colId xmlns:a16="http://schemas.microsoft.com/office/drawing/2014/main" val="199042872"/>
                    </a:ext>
                  </a:extLst>
                </a:gridCol>
                <a:gridCol w="3558748">
                  <a:extLst>
                    <a:ext uri="{9D8B030D-6E8A-4147-A177-3AD203B41FA5}">
                      <a16:colId xmlns:a16="http://schemas.microsoft.com/office/drawing/2014/main" val="3223596959"/>
                    </a:ext>
                  </a:extLst>
                </a:gridCol>
                <a:gridCol w="691979">
                  <a:extLst>
                    <a:ext uri="{9D8B030D-6E8A-4147-A177-3AD203B41FA5}">
                      <a16:colId xmlns:a16="http://schemas.microsoft.com/office/drawing/2014/main" val="797960171"/>
                    </a:ext>
                  </a:extLst>
                </a:gridCol>
                <a:gridCol w="4483441">
                  <a:extLst>
                    <a:ext uri="{9D8B030D-6E8A-4147-A177-3AD203B41FA5}">
                      <a16:colId xmlns:a16="http://schemas.microsoft.com/office/drawing/2014/main" val="3607891872"/>
                    </a:ext>
                  </a:extLst>
                </a:gridCol>
              </a:tblGrid>
              <a:tr h="266700">
                <a:tc>
                  <a:txBody>
                    <a:bodyPr/>
                    <a:lstStyle/>
                    <a:p>
                      <a:pPr algn="ctr" fontAlgn="ctr"/>
                      <a:r>
                        <a:rPr lang="en-GB" sz="1800" b="1" i="0" u="none" strike="noStrike" noProof="0" dirty="0">
                          <a:solidFill>
                            <a:srgbClr val="2F75B5"/>
                          </a:solidFill>
                          <a:effectLst/>
                          <a:highlight>
                            <a:srgbClr val="FFFF00"/>
                          </a:highlight>
                          <a:latin typeface="Calibri" panose="020F0502020204030204" pitchFamily="34" charset="0"/>
                        </a:rPr>
                        <a:t>Criteria</a:t>
                      </a:r>
                    </a:p>
                  </a:txBody>
                  <a:tcPr marL="6350" marR="6350" marT="6350"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endParaRPr lang="en-GB" sz="1800" b="1" i="0" u="none" strike="noStrike" noProof="0" dirty="0">
                        <a:solidFill>
                          <a:srgbClr val="2F75B5"/>
                        </a:solidFill>
                        <a:effectLst/>
                        <a:highlight>
                          <a:srgbClr val="FFFF00"/>
                        </a:highlight>
                        <a:latin typeface="Calibri" panose="020F0502020204030204" pitchFamily="34" charset="0"/>
                      </a:endParaRPr>
                    </a:p>
                  </a:txBody>
                  <a:tcPr marL="6350" marR="6350" marT="6350"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GB" sz="1800" b="1" i="0" u="none" strike="noStrike" noProof="0" dirty="0">
                          <a:solidFill>
                            <a:srgbClr val="2F75B5"/>
                          </a:solidFill>
                          <a:effectLst/>
                          <a:highlight>
                            <a:srgbClr val="FFFF00"/>
                          </a:highlight>
                          <a:latin typeface="Calibri" panose="020F0502020204030204" pitchFamily="34" charset="0"/>
                        </a:rPr>
                        <a:t>Commercial LLM API</a:t>
                      </a:r>
                    </a:p>
                  </a:txBody>
                  <a:tcPr marL="6350" marR="6350" marT="6350"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endParaRPr lang="en-GB" sz="1800" b="1" i="0" u="none" strike="noStrike" noProof="0" dirty="0">
                        <a:solidFill>
                          <a:srgbClr val="2F75B5"/>
                        </a:solidFill>
                        <a:effectLst/>
                        <a:highlight>
                          <a:srgbClr val="FFFF00"/>
                        </a:highlight>
                        <a:latin typeface="Calibri" panose="020F0502020204030204" pitchFamily="34" charset="0"/>
                      </a:endParaRPr>
                    </a:p>
                  </a:txBody>
                  <a:tcPr marL="6350" marR="6350" marT="6350"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GB" sz="1800" b="1" i="0" u="none" strike="noStrike" noProof="0" dirty="0">
                          <a:solidFill>
                            <a:srgbClr val="2F75B5"/>
                          </a:solidFill>
                          <a:effectLst/>
                          <a:highlight>
                            <a:srgbClr val="FFFF00"/>
                          </a:highlight>
                          <a:latin typeface="Calibri" panose="020F0502020204030204" pitchFamily="34" charset="0"/>
                        </a:rPr>
                        <a:t>Open Source Pre-Trained LLM</a:t>
                      </a:r>
                    </a:p>
                  </a:txBody>
                  <a:tcPr marL="6350" marR="6350" marT="6350"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677826616"/>
                  </a:ext>
                </a:extLst>
              </a:tr>
              <a:tr h="482600">
                <a:tc>
                  <a:txBody>
                    <a:bodyPr/>
                    <a:lstStyle/>
                    <a:p>
                      <a:pPr algn="l" fontAlgn="ctr"/>
                      <a:r>
                        <a:rPr lang="en-GB" sz="1800" b="1" i="0" u="none" strike="noStrike" noProof="0" dirty="0">
                          <a:solidFill>
                            <a:srgbClr val="2F75B5"/>
                          </a:solidFill>
                          <a:effectLst/>
                          <a:latin typeface="Calibri" panose="020F0502020204030204" pitchFamily="34" charset="0"/>
                        </a:rPr>
                        <a:t>Expertise</a:t>
                      </a:r>
                    </a:p>
                  </a:txBody>
                  <a:tcPr marL="6350" marR="6350" marT="6350" marB="0" anchor="ctr">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Vendor provides expertise and support</a:t>
                      </a:r>
                    </a:p>
                  </a:txBody>
                  <a:tcPr marL="6350" marR="6350" marT="6350" marB="0" anchor="ctr">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Requires in-house expertise for deployment and tuning</a:t>
                      </a:r>
                    </a:p>
                  </a:txBody>
                  <a:tcPr marL="6350" marR="6350" marT="6350" marB="0" anchor="ctr">
                    <a:lnL>
                      <a:noFill/>
                    </a:lnL>
                    <a:lnR>
                      <a:noFill/>
                    </a:lnR>
                    <a:lnT w="6350" cap="flat" cmpd="sng" algn="ctr">
                      <a:solidFill>
                        <a:srgbClr val="5B9BD5"/>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433303422"/>
                  </a:ext>
                </a:extLst>
              </a:tr>
              <a:tr h="581090">
                <a:tc>
                  <a:txBody>
                    <a:bodyPr/>
                    <a:lstStyle/>
                    <a:p>
                      <a:pPr algn="l" fontAlgn="ctr"/>
                      <a:r>
                        <a:rPr lang="en-GB" sz="1800" b="1" i="0" u="none" strike="noStrike" noProof="0" dirty="0">
                          <a:solidFill>
                            <a:srgbClr val="2F75B5"/>
                          </a:solidFill>
                          <a:effectLst/>
                          <a:latin typeface="Calibri" panose="020F0502020204030204" pitchFamily="34" charset="0"/>
                        </a:rPr>
                        <a:t>R&amp;D Budget</a:t>
                      </a:r>
                    </a:p>
                  </a:txBody>
                  <a:tcPr marL="6350" marR="6350" marT="6350" marB="0" anchor="ctr">
                    <a:lnL>
                      <a:noFill/>
                    </a:lnL>
                    <a:lnR>
                      <a:noFill/>
                    </a:lnR>
                    <a:lnT>
                      <a:noFill/>
                    </a:lnT>
                    <a:lnB>
                      <a:noFill/>
                    </a:lnB>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dirty="0">
                          <a:solidFill>
                            <a:srgbClr val="2F75B5"/>
                          </a:solidFill>
                          <a:effectLst/>
                          <a:latin typeface="Calibri" panose="020F0502020204030204" pitchFamily="34" charset="0"/>
                        </a:rPr>
                        <a:t>Initial costs (subscription fees); long-term may rise with usage</a:t>
                      </a:r>
                    </a:p>
                  </a:txBody>
                  <a:tcPr marL="6350" marR="6350" marT="6350" marB="0" anchor="ctr">
                    <a:lnL>
                      <a:noFill/>
                    </a:lnL>
                    <a:lnR>
                      <a:noFill/>
                    </a:lnR>
                    <a:lnT>
                      <a:noFill/>
                    </a:lnT>
                    <a:lnB>
                      <a:noFill/>
                    </a:lnB>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a:solidFill>
                            <a:srgbClr val="2F75B5"/>
                          </a:solidFill>
                          <a:effectLst/>
                          <a:latin typeface="Calibri" panose="020F0502020204030204" pitchFamily="34" charset="0"/>
                        </a:rPr>
                        <a:t>Low initial cost; long-term costs for infrastructure and maintenance</a:t>
                      </a:r>
                    </a:p>
                  </a:txBody>
                  <a:tcPr marL="6350" marR="6350" marT="6350" marB="0" anchor="ctr">
                    <a:lnL>
                      <a:noFill/>
                    </a:lnL>
                    <a:lnR>
                      <a:noFill/>
                    </a:lnR>
                    <a:lnT>
                      <a:noFill/>
                    </a:lnT>
                    <a:lnB>
                      <a:noFill/>
                    </a:lnB>
                  </a:tcPr>
                </a:tc>
                <a:extLst>
                  <a:ext uri="{0D108BD9-81ED-4DB2-BD59-A6C34878D82A}">
                    <a16:rowId xmlns:a16="http://schemas.microsoft.com/office/drawing/2014/main" val="2610431692"/>
                  </a:ext>
                </a:extLst>
              </a:tr>
              <a:tr h="580767">
                <a:tc>
                  <a:txBody>
                    <a:bodyPr/>
                    <a:lstStyle/>
                    <a:p>
                      <a:pPr algn="l" fontAlgn="ctr"/>
                      <a:r>
                        <a:rPr lang="en-GB" sz="1800" b="1" i="0" u="none" strike="noStrike" noProof="0" dirty="0">
                          <a:solidFill>
                            <a:srgbClr val="2F75B5"/>
                          </a:solidFill>
                          <a:effectLst/>
                          <a:latin typeface="Calibri" panose="020F0502020204030204" pitchFamily="34" charset="0"/>
                        </a:rPr>
                        <a:t>Time to Market</a:t>
                      </a:r>
                    </a:p>
                  </a:txBody>
                  <a:tcPr marL="6350" marR="6350" marT="6350" marB="0" anchor="ctr">
                    <a:lnL>
                      <a:noFill/>
                    </a:lnL>
                    <a:lnR>
                      <a:noFill/>
                    </a:lnR>
                    <a:lnT>
                      <a:noFill/>
                    </a:lnT>
                    <a:lnB>
                      <a:noFill/>
                    </a:lnB>
                    <a:solidFill>
                      <a:srgbClr val="DDEBF7"/>
                    </a:solidFill>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Faster implementation (ready-to-use solutions)</a:t>
                      </a:r>
                    </a:p>
                  </a:txBody>
                  <a:tcPr marL="6350" marR="6350" marT="6350" marB="0" anchor="ctr">
                    <a:lnL>
                      <a:noFill/>
                    </a:lnL>
                    <a:lnR>
                      <a:noFill/>
                    </a:lnR>
                    <a:lnT>
                      <a:noFill/>
                    </a:lnT>
                    <a:lnB>
                      <a:noFill/>
                    </a:lnB>
                    <a:solidFill>
                      <a:srgbClr val="DDEBF7"/>
                    </a:solidFill>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Slower setup; fine-tuning and deployment take time</a:t>
                      </a:r>
                    </a:p>
                  </a:txBody>
                  <a:tcPr marL="6350" marR="6350" marT="6350" marB="0" anchor="ctr">
                    <a:lnL>
                      <a:noFill/>
                    </a:lnL>
                    <a:lnR>
                      <a:noFill/>
                    </a:lnR>
                    <a:lnT>
                      <a:noFill/>
                    </a:lnT>
                    <a:lnB>
                      <a:noFill/>
                    </a:lnB>
                    <a:solidFill>
                      <a:srgbClr val="DDEBF7"/>
                    </a:solidFill>
                  </a:tcPr>
                </a:tc>
                <a:extLst>
                  <a:ext uri="{0D108BD9-81ED-4DB2-BD59-A6C34878D82A}">
                    <a16:rowId xmlns:a16="http://schemas.microsoft.com/office/drawing/2014/main" val="2156358263"/>
                  </a:ext>
                </a:extLst>
              </a:tr>
              <a:tr h="916344">
                <a:tc>
                  <a:txBody>
                    <a:bodyPr/>
                    <a:lstStyle/>
                    <a:p>
                      <a:pPr algn="l" fontAlgn="ctr"/>
                      <a:r>
                        <a:rPr lang="en-GB" sz="1800" b="1" i="0" u="none" strike="noStrike" noProof="0" dirty="0">
                          <a:solidFill>
                            <a:srgbClr val="2F75B5"/>
                          </a:solidFill>
                          <a:effectLst/>
                          <a:latin typeface="Calibri" panose="020F0502020204030204" pitchFamily="34" charset="0"/>
                        </a:rPr>
                        <a:t>Control over Model Quality</a:t>
                      </a:r>
                    </a:p>
                  </a:txBody>
                  <a:tcPr marL="6350" marR="6350" marT="6350" marB="0" anchor="ctr">
                    <a:lnL>
                      <a:noFill/>
                    </a:lnL>
                    <a:lnR>
                      <a:noFill/>
                    </a:lnR>
                    <a:lnT>
                      <a:noFill/>
                    </a:lnT>
                    <a:lnB>
                      <a:noFill/>
                    </a:lnB>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dirty="0">
                          <a:solidFill>
                            <a:srgbClr val="2F75B5"/>
                          </a:solidFill>
                          <a:effectLst/>
                          <a:latin typeface="Calibri" panose="020F0502020204030204" pitchFamily="34" charset="0"/>
                        </a:rPr>
                        <a:t>Limited control; dependent on vendor updates</a:t>
                      </a:r>
                    </a:p>
                  </a:txBody>
                  <a:tcPr marL="6350" marR="6350" marT="6350" marB="0" anchor="ctr">
                    <a:lnL>
                      <a:noFill/>
                    </a:lnL>
                    <a:lnR>
                      <a:noFill/>
                    </a:lnR>
                    <a:lnT>
                      <a:noFill/>
                    </a:lnT>
                    <a:lnB>
                      <a:noFill/>
                    </a:lnB>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dirty="0">
                          <a:solidFill>
                            <a:srgbClr val="2F75B5"/>
                          </a:solidFill>
                          <a:effectLst/>
                          <a:latin typeface="Calibri" panose="020F0502020204030204" pitchFamily="34" charset="0"/>
                        </a:rPr>
                        <a:t>Full control; can customize and optimize as needed</a:t>
                      </a:r>
                    </a:p>
                  </a:txBody>
                  <a:tcPr marL="6350" marR="6350" marT="6350" marB="0" anchor="ctr">
                    <a:lnL>
                      <a:noFill/>
                    </a:lnL>
                    <a:lnR>
                      <a:noFill/>
                    </a:lnR>
                    <a:lnT>
                      <a:noFill/>
                    </a:lnT>
                    <a:lnB>
                      <a:noFill/>
                    </a:lnB>
                  </a:tcPr>
                </a:tc>
                <a:extLst>
                  <a:ext uri="{0D108BD9-81ED-4DB2-BD59-A6C34878D82A}">
                    <a16:rowId xmlns:a16="http://schemas.microsoft.com/office/drawing/2014/main" val="1212345587"/>
                  </a:ext>
                </a:extLst>
              </a:tr>
              <a:tr h="533400">
                <a:tc>
                  <a:txBody>
                    <a:bodyPr/>
                    <a:lstStyle/>
                    <a:p>
                      <a:pPr algn="l" fontAlgn="ctr"/>
                      <a:r>
                        <a:rPr lang="en-GB" sz="1800" b="1" i="0" u="none" strike="noStrike" noProof="0" dirty="0">
                          <a:solidFill>
                            <a:srgbClr val="2F75B5"/>
                          </a:solidFill>
                          <a:effectLst/>
                          <a:latin typeface="Calibri" panose="020F0502020204030204" pitchFamily="34" charset="0"/>
                        </a:rPr>
                        <a:t>Data Privacy</a:t>
                      </a:r>
                    </a:p>
                  </a:txBody>
                  <a:tcPr marL="6350" marR="6350" marT="6350" marB="0" anchor="ctr">
                    <a:lnL>
                      <a:noFill/>
                    </a:lnL>
                    <a:lnR>
                      <a:noFill/>
                    </a:lnR>
                    <a:lnT>
                      <a:noFill/>
                    </a:lnT>
                    <a:lnB>
                      <a:noFill/>
                    </a:lnB>
                    <a:solidFill>
                      <a:srgbClr val="DDEBF7"/>
                    </a:solidFill>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Potential data sharing concerns with vendor</a:t>
                      </a:r>
                    </a:p>
                  </a:txBody>
                  <a:tcPr marL="6350" marR="6350" marT="6350" marB="0" anchor="ctr">
                    <a:lnL>
                      <a:noFill/>
                    </a:lnL>
                    <a:lnR>
                      <a:noFill/>
                    </a:lnR>
                    <a:lnT>
                      <a:noFill/>
                    </a:lnT>
                    <a:lnB>
                      <a:noFill/>
                    </a:lnB>
                    <a:solidFill>
                      <a:srgbClr val="DDEBF7"/>
                    </a:solidFill>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Full control; data remains in-house</a:t>
                      </a:r>
                    </a:p>
                  </a:txBody>
                  <a:tcPr marL="6350" marR="6350" marT="6350" marB="0" anchor="ctr">
                    <a:lnL>
                      <a:noFill/>
                    </a:lnL>
                    <a:lnR>
                      <a:noFill/>
                    </a:lnR>
                    <a:lnT>
                      <a:noFill/>
                    </a:lnT>
                    <a:lnB>
                      <a:noFill/>
                    </a:lnB>
                    <a:solidFill>
                      <a:srgbClr val="DDEBF7"/>
                    </a:solidFill>
                  </a:tcPr>
                </a:tc>
                <a:extLst>
                  <a:ext uri="{0D108BD9-81ED-4DB2-BD59-A6C34878D82A}">
                    <a16:rowId xmlns:a16="http://schemas.microsoft.com/office/drawing/2014/main" val="3420991548"/>
                  </a:ext>
                </a:extLst>
              </a:tr>
              <a:tr h="808668">
                <a:tc>
                  <a:txBody>
                    <a:bodyPr/>
                    <a:lstStyle/>
                    <a:p>
                      <a:pPr algn="l" fontAlgn="ctr"/>
                      <a:r>
                        <a:rPr lang="en-GB" sz="1800" b="1" i="0" u="none" strike="noStrike" noProof="0" dirty="0">
                          <a:solidFill>
                            <a:srgbClr val="2F75B5"/>
                          </a:solidFill>
                          <a:effectLst/>
                          <a:latin typeface="Calibri" panose="020F0502020204030204" pitchFamily="34" charset="0"/>
                        </a:rPr>
                        <a:t>Inference Speed</a:t>
                      </a:r>
                    </a:p>
                  </a:txBody>
                  <a:tcPr marL="6350" marR="6350" marT="6350" marB="0" anchor="ctr">
                    <a:lnL>
                      <a:noFill/>
                    </a:lnL>
                    <a:lnR>
                      <a:noFill/>
                    </a:lnR>
                    <a:lnT>
                      <a:noFill/>
                    </a:lnT>
                    <a:lnB>
                      <a:noFill/>
                    </a:lnB>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dirty="0">
                          <a:solidFill>
                            <a:srgbClr val="2F75B5"/>
                          </a:solidFill>
                          <a:effectLst/>
                          <a:latin typeface="Calibri" panose="020F0502020204030204" pitchFamily="34" charset="0"/>
                        </a:rPr>
                        <a:t>Generally optimized for speed by provider</a:t>
                      </a:r>
                    </a:p>
                  </a:txBody>
                  <a:tcPr marL="6350" marR="6350" marT="6350" marB="0" anchor="ctr">
                    <a:lnL>
                      <a:noFill/>
                    </a:lnL>
                    <a:lnR>
                      <a:noFill/>
                    </a:lnR>
                    <a:lnT>
                      <a:noFill/>
                    </a:lnT>
                    <a:lnB>
                      <a:noFill/>
                    </a:lnB>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dirty="0">
                          <a:solidFill>
                            <a:srgbClr val="2F75B5"/>
                          </a:solidFill>
                          <a:effectLst/>
                          <a:latin typeface="Calibri" panose="020F0502020204030204" pitchFamily="34" charset="0"/>
                        </a:rPr>
                        <a:t>Speed varies; may need optimization for production use</a:t>
                      </a:r>
                    </a:p>
                  </a:txBody>
                  <a:tcPr marL="6350" marR="6350" marT="6350" marB="0" anchor="ctr">
                    <a:lnL>
                      <a:noFill/>
                    </a:lnL>
                    <a:lnR>
                      <a:noFill/>
                    </a:lnR>
                    <a:lnT>
                      <a:noFill/>
                    </a:lnT>
                    <a:lnB>
                      <a:noFill/>
                    </a:lnB>
                  </a:tcPr>
                </a:tc>
                <a:extLst>
                  <a:ext uri="{0D108BD9-81ED-4DB2-BD59-A6C34878D82A}">
                    <a16:rowId xmlns:a16="http://schemas.microsoft.com/office/drawing/2014/main" val="4146003018"/>
                  </a:ext>
                </a:extLst>
              </a:tr>
              <a:tr h="800100">
                <a:tc>
                  <a:txBody>
                    <a:bodyPr/>
                    <a:lstStyle/>
                    <a:p>
                      <a:pPr algn="l" fontAlgn="ctr"/>
                      <a:r>
                        <a:rPr lang="en-GB" sz="1800" b="1" i="0" u="none" strike="noStrike" noProof="0" dirty="0">
                          <a:solidFill>
                            <a:srgbClr val="2F75B5"/>
                          </a:solidFill>
                          <a:effectLst/>
                          <a:latin typeface="Calibri" panose="020F0502020204030204" pitchFamily="34" charset="0"/>
                        </a:rPr>
                        <a:t>Cost Efficiency at Scale</a:t>
                      </a: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DDEBF7"/>
                    </a:solidFill>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Higher long-term costs with increased usage</a:t>
                      </a: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DDEBF7"/>
                    </a:solidFill>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More cost-effective at scale; mostly fixed costs</a:t>
                      </a: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885391760"/>
                  </a:ext>
                </a:extLst>
              </a:tr>
            </a:tbl>
          </a:graphicData>
        </a:graphic>
      </p:graphicFrame>
      <p:sp>
        <p:nvSpPr>
          <p:cNvPr id="4" name="Datumsplatzhalter 3">
            <a:extLst>
              <a:ext uri="{FF2B5EF4-FFF2-40B4-BE49-F238E27FC236}">
                <a16:creationId xmlns:a16="http://schemas.microsoft.com/office/drawing/2014/main" id="{41A2492A-6DCC-4629-AFE1-F43DAE8EB535}"/>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EAEBAA98-C313-4619-8BFD-FD85016AA1B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7530EC91-AD07-4682-ADFB-6991486CF62C}"/>
              </a:ext>
            </a:extLst>
          </p:cNvPr>
          <p:cNvSpPr>
            <a:spLocks noGrp="1"/>
          </p:cNvSpPr>
          <p:nvPr>
            <p:ph type="sldNum" sz="quarter" idx="12"/>
          </p:nvPr>
        </p:nvSpPr>
        <p:spPr/>
        <p:txBody>
          <a:bodyPr/>
          <a:lstStyle/>
          <a:p>
            <a:fld id="{C7AA53B9-472A-452D-85DC-3848F0CED037}" type="slidenum">
              <a:rPr lang="de-DE" smtClean="0"/>
              <a:pPr/>
              <a:t>17</a:t>
            </a:fld>
            <a:endParaRPr lang="de-DE" dirty="0"/>
          </a:p>
        </p:txBody>
      </p:sp>
    </p:spTree>
    <p:extLst>
      <p:ext uri="{BB962C8B-B14F-4D97-AF65-F5344CB8AC3E}">
        <p14:creationId xmlns:p14="http://schemas.microsoft.com/office/powerpoint/2010/main" val="83584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Data Recovery/Denoising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highlight>
                  <a:srgbClr val="00FFFF"/>
                </a:highlight>
              </a:rPr>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21323" y="452743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18</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23/09/2024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6144572" y="4295646"/>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3.2</a:t>
            </a:r>
            <a:endParaRPr lang="de-DE" sz="4800" dirty="0">
              <a:solidFill>
                <a:schemeClr val="bg1"/>
              </a:solidFill>
              <a:highlight>
                <a:srgbClr val="FF0000"/>
              </a:highlight>
            </a:endParaRPr>
          </a:p>
        </p:txBody>
      </p:sp>
    </p:spTree>
    <p:extLst>
      <p:ext uri="{BB962C8B-B14F-4D97-AF65-F5344CB8AC3E}">
        <p14:creationId xmlns:p14="http://schemas.microsoft.com/office/powerpoint/2010/main" val="251762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D1C5C-B352-4215-BB29-31A3D7B2D62F}"/>
              </a:ext>
            </a:extLst>
          </p:cNvPr>
          <p:cNvSpPr>
            <a:spLocks noGrp="1"/>
          </p:cNvSpPr>
          <p:nvPr>
            <p:ph type="title"/>
          </p:nvPr>
        </p:nvSpPr>
        <p:spPr/>
        <p:txBody>
          <a:bodyPr>
            <a:normAutofit/>
          </a:bodyPr>
          <a:lstStyle/>
          <a:p>
            <a:r>
              <a:rPr lang="de-DE" sz="2800" dirty="0"/>
              <a:t>Transformer </a:t>
            </a:r>
            <a:r>
              <a:rPr lang="de-DE" sz="2800" dirty="0" err="1"/>
              <a:t>architectures</a:t>
            </a:r>
            <a:endParaRPr lang="de-DE" sz="2800" dirty="0"/>
          </a:p>
        </p:txBody>
      </p:sp>
      <p:sp>
        <p:nvSpPr>
          <p:cNvPr id="4" name="Datumsplatzhalter 3">
            <a:extLst>
              <a:ext uri="{FF2B5EF4-FFF2-40B4-BE49-F238E27FC236}">
                <a16:creationId xmlns:a16="http://schemas.microsoft.com/office/drawing/2014/main" id="{7A6E5628-221A-4296-B3F3-F53ECCABA70E}"/>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3E036E39-30B1-45DE-986B-CEB8FD8B068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E1CE6738-A94E-4FB2-B0A7-C99AD72627B5}"/>
              </a:ext>
            </a:extLst>
          </p:cNvPr>
          <p:cNvSpPr>
            <a:spLocks noGrp="1"/>
          </p:cNvSpPr>
          <p:nvPr>
            <p:ph type="sldNum" sz="quarter" idx="12"/>
          </p:nvPr>
        </p:nvSpPr>
        <p:spPr/>
        <p:txBody>
          <a:bodyPr/>
          <a:lstStyle/>
          <a:p>
            <a:fld id="{C7AA53B9-472A-452D-85DC-3848F0CED037}" type="slidenum">
              <a:rPr lang="de-DE" smtClean="0"/>
              <a:pPr/>
              <a:t>19</a:t>
            </a:fld>
            <a:endParaRPr lang="de-DE" dirty="0"/>
          </a:p>
        </p:txBody>
      </p:sp>
      <p:sp>
        <p:nvSpPr>
          <p:cNvPr id="11" name="Rechteck 10">
            <a:extLst>
              <a:ext uri="{FF2B5EF4-FFF2-40B4-BE49-F238E27FC236}">
                <a16:creationId xmlns:a16="http://schemas.microsoft.com/office/drawing/2014/main" id="{81BD9AA1-775D-4A1B-A35B-362062599501}"/>
              </a:ext>
            </a:extLst>
          </p:cNvPr>
          <p:cNvSpPr/>
          <p:nvPr/>
        </p:nvSpPr>
        <p:spPr>
          <a:xfrm>
            <a:off x="442784" y="1274276"/>
            <a:ext cx="11480992" cy="3416320"/>
          </a:xfrm>
          <a:prstGeom prst="rect">
            <a:avLst/>
          </a:prstGeom>
        </p:spPr>
        <p:txBody>
          <a:bodyPr wrap="square">
            <a:spAutoFit/>
          </a:bodyPr>
          <a:lstStyle/>
          <a:p>
            <a:pPr marL="285750" indent="-285750">
              <a:buFont typeface="Arial" panose="020B0604020202020204" pitchFamily="34" charset="0"/>
              <a:buChar char="•"/>
            </a:pPr>
            <a:r>
              <a:rPr lang="en-US" sz="2400" dirty="0"/>
              <a:t>Transformers process all tokens in a sequence simultaneously, which significantly speeds up training and inference.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Transformers leverage the self-attention mechanism </a:t>
            </a:r>
            <a:br>
              <a:rPr lang="en-US" sz="2400" dirty="0"/>
            </a:br>
            <a:r>
              <a:rPr lang="en-US" sz="2400" dirty="0"/>
              <a:t>to capture relationships between (distant) tokens.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Transformers can be easily scaled by adjusting </a:t>
            </a:r>
            <a:br>
              <a:rPr lang="en-US" sz="2400" dirty="0"/>
            </a:br>
            <a:r>
              <a:rPr lang="en-US" sz="2400" dirty="0"/>
              <a:t>the number of layers and attention heads, allowing </a:t>
            </a:r>
            <a:br>
              <a:rPr lang="en-US" sz="2400" dirty="0"/>
            </a:br>
            <a:r>
              <a:rPr lang="en-US" sz="2400" dirty="0"/>
              <a:t>for models to grow in capacity as needed. </a:t>
            </a:r>
          </a:p>
        </p:txBody>
      </p:sp>
      <p:pic>
        <p:nvPicPr>
          <p:cNvPr id="7" name="Grafik 6">
            <a:extLst>
              <a:ext uri="{FF2B5EF4-FFF2-40B4-BE49-F238E27FC236}">
                <a16:creationId xmlns:a16="http://schemas.microsoft.com/office/drawing/2014/main" id="{4EB0DE71-D6D5-3248-71DD-1035CD09B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845" y="2036618"/>
            <a:ext cx="4975046" cy="5011010"/>
          </a:xfrm>
          <a:prstGeom prst="rect">
            <a:avLst/>
          </a:prstGeom>
          <a:ln>
            <a:noFill/>
          </a:ln>
          <a:effectLst>
            <a:outerShdw blurRad="292100" dist="139700" dir="2700000" algn="tl" rotWithShape="0">
              <a:srgbClr val="333333">
                <a:alpha val="65000"/>
              </a:srgbClr>
            </a:outerShdw>
          </a:effectLst>
        </p:spPr>
      </p:pic>
      <p:sp>
        <p:nvSpPr>
          <p:cNvPr id="9" name="Textfeld 8">
            <a:extLst>
              <a:ext uri="{FF2B5EF4-FFF2-40B4-BE49-F238E27FC236}">
                <a16:creationId xmlns:a16="http://schemas.microsoft.com/office/drawing/2014/main" id="{23648282-3192-E94C-563B-14A811BE7734}"/>
              </a:ext>
            </a:extLst>
          </p:cNvPr>
          <p:cNvSpPr txBox="1"/>
          <p:nvPr/>
        </p:nvSpPr>
        <p:spPr>
          <a:xfrm>
            <a:off x="7148945" y="2128058"/>
            <a:ext cx="5043055" cy="369332"/>
          </a:xfrm>
          <a:prstGeom prst="rect">
            <a:avLst/>
          </a:prstGeom>
          <a:noFill/>
        </p:spPr>
        <p:txBody>
          <a:bodyPr wrap="square" rtlCol="0">
            <a:spAutoFit/>
          </a:bodyPr>
          <a:lstStyle/>
          <a:p>
            <a:pPr algn="r"/>
            <a:r>
              <a:rPr lang="de-DE" dirty="0" err="1"/>
              <a:t>Vaswani</a:t>
            </a:r>
            <a:r>
              <a:rPr lang="de-DE" dirty="0"/>
              <a:t> et al., 2017</a:t>
            </a:r>
          </a:p>
        </p:txBody>
      </p:sp>
    </p:spTree>
    <p:extLst>
      <p:ext uri="{BB962C8B-B14F-4D97-AF65-F5344CB8AC3E}">
        <p14:creationId xmlns:p14="http://schemas.microsoft.com/office/powerpoint/2010/main" val="1690381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Data Recovery/Denoising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highlight>
                  <a:srgbClr val="00FFFF"/>
                </a:highlight>
              </a:rPr>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21323" y="452743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23/09/2024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6144572" y="4295646"/>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3.1</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18825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Attention Mechanism</a:t>
            </a:r>
          </a:p>
        </p:txBody>
      </p:sp>
      <p:sp>
        <p:nvSpPr>
          <p:cNvPr id="3" name="Content Placeholder 2"/>
          <p:cNvSpPr>
            <a:spLocks noGrp="1"/>
          </p:cNvSpPr>
          <p:nvPr>
            <p:ph idx="1"/>
          </p:nvPr>
        </p:nvSpPr>
        <p:spPr/>
        <p:txBody>
          <a:bodyPr>
            <a:normAutofit/>
          </a:bodyPr>
          <a:lstStyle/>
          <a:p>
            <a:pPr>
              <a:lnSpc>
                <a:spcPct val="140000"/>
              </a:lnSpc>
            </a:pPr>
            <a:r>
              <a:rPr lang="en-GB" dirty="0"/>
              <a:t>The attention mechanism allows the model to focus on specific parts of the input sequence when producing each output. It dynamically weighs the importance of different tokens.</a:t>
            </a:r>
          </a:p>
          <a:p>
            <a:pPr>
              <a:lnSpc>
                <a:spcPct val="140000"/>
              </a:lnSpc>
            </a:pPr>
            <a:endParaRPr lang="en-GB" dirty="0"/>
          </a:p>
          <a:p>
            <a:pPr>
              <a:lnSpc>
                <a:spcPct val="140000"/>
              </a:lnSpc>
            </a:pPr>
            <a:r>
              <a:rPr lang="en-GB" dirty="0"/>
              <a:t>First, tokenize the input: “The weather is really warm.”</a:t>
            </a:r>
            <a:br>
              <a:rPr lang="en-GB" dirty="0"/>
            </a:br>
            <a:r>
              <a:rPr lang="en-GB" dirty="0"/>
              <a:t>and create embeddings</a:t>
            </a:r>
          </a:p>
        </p:txBody>
      </p:sp>
      <p:sp>
        <p:nvSpPr>
          <p:cNvPr id="4" name="Datumsplatzhalter 3">
            <a:extLst>
              <a:ext uri="{FF2B5EF4-FFF2-40B4-BE49-F238E27FC236}">
                <a16:creationId xmlns:a16="http://schemas.microsoft.com/office/drawing/2014/main" id="{80DDA974-38B0-7EB3-D952-C9E5F1FE8307}"/>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F0D567E8-718B-C36E-E790-A7BBE50F8CBC}"/>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4C2CCEEE-1D34-648D-5EF9-49C3371065BC}"/>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20</a:t>
            </a:fld>
            <a:endParaRPr lang="de-DE" dirty="0"/>
          </a:p>
        </p:txBody>
      </p:sp>
      <p:grpSp>
        <p:nvGrpSpPr>
          <p:cNvPr id="20" name="Gruppieren 19">
            <a:extLst>
              <a:ext uri="{FF2B5EF4-FFF2-40B4-BE49-F238E27FC236}">
                <a16:creationId xmlns:a16="http://schemas.microsoft.com/office/drawing/2014/main" id="{E8BC1EB1-1CEB-6AF3-0A9E-4571775F5D03}"/>
              </a:ext>
            </a:extLst>
          </p:cNvPr>
          <p:cNvGrpSpPr/>
          <p:nvPr/>
        </p:nvGrpSpPr>
        <p:grpSpPr>
          <a:xfrm>
            <a:off x="9579429" y="3277995"/>
            <a:ext cx="1773168" cy="2611176"/>
            <a:chOff x="6755802" y="1634252"/>
            <a:chExt cx="1318862" cy="2077670"/>
          </a:xfrm>
        </p:grpSpPr>
        <p:sp>
          <p:nvSpPr>
            <p:cNvPr id="10" name="Abgerundetes Rechteck 9">
              <a:extLst>
                <a:ext uri="{FF2B5EF4-FFF2-40B4-BE49-F238E27FC236}">
                  <a16:creationId xmlns:a16="http://schemas.microsoft.com/office/drawing/2014/main" id="{E689E9FB-7115-6B6E-B23C-0C7C04622D8F}"/>
                </a:ext>
              </a:extLst>
            </p:cNvPr>
            <p:cNvSpPr/>
            <p:nvPr/>
          </p:nvSpPr>
          <p:spPr>
            <a:xfrm>
              <a:off x="6755802" y="1634252"/>
              <a:ext cx="1108037" cy="27661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rgbClr val="7030A0"/>
                  </a:solidFill>
                </a:rPr>
                <a:t>The</a:t>
              </a:r>
              <a:endParaRPr lang="de-DE" dirty="0"/>
            </a:p>
          </p:txBody>
        </p:sp>
        <p:sp>
          <p:nvSpPr>
            <p:cNvPr id="11" name="Abgerundetes Rechteck 10">
              <a:extLst>
                <a:ext uri="{FF2B5EF4-FFF2-40B4-BE49-F238E27FC236}">
                  <a16:creationId xmlns:a16="http://schemas.microsoft.com/office/drawing/2014/main" id="{91EEBD8F-C6C0-862E-5520-297DBACD277D}"/>
                </a:ext>
              </a:extLst>
            </p:cNvPr>
            <p:cNvSpPr/>
            <p:nvPr/>
          </p:nvSpPr>
          <p:spPr>
            <a:xfrm>
              <a:off x="6755802" y="2044990"/>
              <a:ext cx="1108037" cy="27661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err="1">
                  <a:solidFill>
                    <a:srgbClr val="7030A0"/>
                  </a:solidFill>
                </a:rPr>
                <a:t>weather</a:t>
              </a:r>
              <a:endParaRPr lang="de-DE" dirty="0"/>
            </a:p>
          </p:txBody>
        </p:sp>
        <p:sp>
          <p:nvSpPr>
            <p:cNvPr id="12" name="Abgerundetes Rechteck 11">
              <a:extLst>
                <a:ext uri="{FF2B5EF4-FFF2-40B4-BE49-F238E27FC236}">
                  <a16:creationId xmlns:a16="http://schemas.microsoft.com/office/drawing/2014/main" id="{95ECCB6D-A56D-37B2-EEC5-170096B5CE41}"/>
                </a:ext>
              </a:extLst>
            </p:cNvPr>
            <p:cNvSpPr/>
            <p:nvPr/>
          </p:nvSpPr>
          <p:spPr>
            <a:xfrm>
              <a:off x="6755802" y="2457122"/>
              <a:ext cx="1108037" cy="27661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err="1">
                  <a:solidFill>
                    <a:srgbClr val="7030A0"/>
                  </a:solidFill>
                </a:rPr>
                <a:t>is</a:t>
              </a:r>
              <a:endParaRPr lang="de-DE" dirty="0"/>
            </a:p>
          </p:txBody>
        </p:sp>
        <p:sp>
          <p:nvSpPr>
            <p:cNvPr id="13" name="Abgerundetes Rechteck 12">
              <a:extLst>
                <a:ext uri="{FF2B5EF4-FFF2-40B4-BE49-F238E27FC236}">
                  <a16:creationId xmlns:a16="http://schemas.microsoft.com/office/drawing/2014/main" id="{46FFB959-B758-C8E4-F780-4071D0E89832}"/>
                </a:ext>
              </a:extLst>
            </p:cNvPr>
            <p:cNvSpPr/>
            <p:nvPr/>
          </p:nvSpPr>
          <p:spPr>
            <a:xfrm>
              <a:off x="6755802" y="2867860"/>
              <a:ext cx="1108037" cy="27661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err="1">
                  <a:solidFill>
                    <a:srgbClr val="7030A0"/>
                  </a:solidFill>
                </a:rPr>
                <a:t>really</a:t>
              </a:r>
              <a:endParaRPr lang="de-DE" dirty="0"/>
            </a:p>
          </p:txBody>
        </p:sp>
        <p:sp>
          <p:nvSpPr>
            <p:cNvPr id="14" name="Abgerundetes Rechteck 13">
              <a:extLst>
                <a:ext uri="{FF2B5EF4-FFF2-40B4-BE49-F238E27FC236}">
                  <a16:creationId xmlns:a16="http://schemas.microsoft.com/office/drawing/2014/main" id="{707CFBAC-41FC-9D7D-2D55-6C7C53B2E3B9}"/>
                </a:ext>
              </a:extLst>
            </p:cNvPr>
            <p:cNvSpPr/>
            <p:nvPr/>
          </p:nvSpPr>
          <p:spPr>
            <a:xfrm>
              <a:off x="6755802" y="3290690"/>
              <a:ext cx="1108037" cy="27661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rgbClr val="7030A0"/>
                  </a:solidFill>
                </a:rPr>
                <a:t>warm.</a:t>
              </a:r>
              <a:endParaRPr lang="de-DE" dirty="0"/>
            </a:p>
          </p:txBody>
        </p:sp>
        <p:sp>
          <p:nvSpPr>
            <p:cNvPr id="15" name="Oval 14">
              <a:extLst>
                <a:ext uri="{FF2B5EF4-FFF2-40B4-BE49-F238E27FC236}">
                  <a16:creationId xmlns:a16="http://schemas.microsoft.com/office/drawing/2014/main" id="{D90A83EC-DAD4-8C6E-68A0-C78A6F222506}"/>
                </a:ext>
              </a:extLst>
            </p:cNvPr>
            <p:cNvSpPr/>
            <p:nvPr/>
          </p:nvSpPr>
          <p:spPr>
            <a:xfrm>
              <a:off x="7749429" y="1675329"/>
              <a:ext cx="325235" cy="3252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dirty="0"/>
                <a:t>1</a:t>
              </a:r>
            </a:p>
          </p:txBody>
        </p:sp>
        <p:sp>
          <p:nvSpPr>
            <p:cNvPr id="16" name="Oval 15">
              <a:extLst>
                <a:ext uri="{FF2B5EF4-FFF2-40B4-BE49-F238E27FC236}">
                  <a16:creationId xmlns:a16="http://schemas.microsoft.com/office/drawing/2014/main" id="{E6365499-39C1-F8B4-B1A4-8249AA2553DC}"/>
                </a:ext>
              </a:extLst>
            </p:cNvPr>
            <p:cNvSpPr/>
            <p:nvPr/>
          </p:nvSpPr>
          <p:spPr>
            <a:xfrm>
              <a:off x="7749429" y="2097233"/>
              <a:ext cx="325235" cy="3252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dirty="0"/>
                <a:t>2</a:t>
              </a:r>
            </a:p>
          </p:txBody>
        </p:sp>
        <p:sp>
          <p:nvSpPr>
            <p:cNvPr id="17" name="Oval 16">
              <a:extLst>
                <a:ext uri="{FF2B5EF4-FFF2-40B4-BE49-F238E27FC236}">
                  <a16:creationId xmlns:a16="http://schemas.microsoft.com/office/drawing/2014/main" id="{71B0F8BA-4B22-1B1F-8290-37CB5D2948F5}"/>
                </a:ext>
              </a:extLst>
            </p:cNvPr>
            <p:cNvSpPr/>
            <p:nvPr/>
          </p:nvSpPr>
          <p:spPr>
            <a:xfrm>
              <a:off x="7749428" y="2515169"/>
              <a:ext cx="325235" cy="3252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dirty="0"/>
                <a:t>3</a:t>
              </a:r>
            </a:p>
          </p:txBody>
        </p:sp>
        <p:sp>
          <p:nvSpPr>
            <p:cNvPr id="18" name="Oval 17">
              <a:extLst>
                <a:ext uri="{FF2B5EF4-FFF2-40B4-BE49-F238E27FC236}">
                  <a16:creationId xmlns:a16="http://schemas.microsoft.com/office/drawing/2014/main" id="{943E44F5-DA91-0123-9839-A061D50E2B9D}"/>
                </a:ext>
              </a:extLst>
            </p:cNvPr>
            <p:cNvSpPr/>
            <p:nvPr/>
          </p:nvSpPr>
          <p:spPr>
            <a:xfrm>
              <a:off x="7749427" y="2934194"/>
              <a:ext cx="325235" cy="3252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dirty="0"/>
                <a:t>4</a:t>
              </a:r>
            </a:p>
          </p:txBody>
        </p:sp>
        <p:sp>
          <p:nvSpPr>
            <p:cNvPr id="19" name="Oval 18">
              <a:extLst>
                <a:ext uri="{FF2B5EF4-FFF2-40B4-BE49-F238E27FC236}">
                  <a16:creationId xmlns:a16="http://schemas.microsoft.com/office/drawing/2014/main" id="{733A8EE6-BF26-4792-0B00-E87F7581E8E6}"/>
                </a:ext>
              </a:extLst>
            </p:cNvPr>
            <p:cNvSpPr/>
            <p:nvPr/>
          </p:nvSpPr>
          <p:spPr>
            <a:xfrm>
              <a:off x="7749426" y="3386687"/>
              <a:ext cx="325235" cy="3252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dirty="0"/>
                <a:t>5</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bgerundetes Rechteck 7">
            <a:extLst>
              <a:ext uri="{FF2B5EF4-FFF2-40B4-BE49-F238E27FC236}">
                <a16:creationId xmlns:a16="http://schemas.microsoft.com/office/drawing/2014/main" id="{D361DE62-7668-A3B9-26FC-F8E31D9E6FE5}"/>
              </a:ext>
            </a:extLst>
          </p:cNvPr>
          <p:cNvSpPr/>
          <p:nvPr/>
        </p:nvSpPr>
        <p:spPr>
          <a:xfrm>
            <a:off x="2714338" y="2569531"/>
            <a:ext cx="304800" cy="348343"/>
          </a:xfrm>
          <a:prstGeom prst="roundRect">
            <a:avLst>
              <a:gd name="adj" fmla="val 35129"/>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bgerundetes Rechteck 8">
            <a:extLst>
              <a:ext uri="{FF2B5EF4-FFF2-40B4-BE49-F238E27FC236}">
                <a16:creationId xmlns:a16="http://schemas.microsoft.com/office/drawing/2014/main" id="{AA1E1C6A-F3FD-3951-66CB-D08C0B5D4767}"/>
              </a:ext>
            </a:extLst>
          </p:cNvPr>
          <p:cNvSpPr/>
          <p:nvPr/>
        </p:nvSpPr>
        <p:spPr>
          <a:xfrm>
            <a:off x="2714338" y="3118171"/>
            <a:ext cx="304800" cy="348343"/>
          </a:xfrm>
          <a:prstGeom prst="roundRect">
            <a:avLst>
              <a:gd name="adj" fmla="val 35129"/>
            </a:avLst>
          </a:prstGeom>
          <a:solidFill>
            <a:srgbClr val="CE89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lstStyle/>
          <a:p>
            <a:r>
              <a:rPr dirty="0"/>
              <a:t>Attention Mechanism</a:t>
            </a:r>
          </a:p>
        </p:txBody>
      </p:sp>
      <p:sp>
        <p:nvSpPr>
          <p:cNvPr id="4" name="Datumsplatzhalter 3">
            <a:extLst>
              <a:ext uri="{FF2B5EF4-FFF2-40B4-BE49-F238E27FC236}">
                <a16:creationId xmlns:a16="http://schemas.microsoft.com/office/drawing/2014/main" id="{80DDA974-38B0-7EB3-D952-C9E5F1FE8307}"/>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F0D567E8-718B-C36E-E790-A7BBE50F8CBC}"/>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4C2CCEEE-1D34-648D-5EF9-49C3371065BC}"/>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21</a:t>
            </a:fld>
            <a:endParaRPr lang="de-DE" dirty="0"/>
          </a:p>
        </p:txBody>
      </p:sp>
      <p:sp>
        <p:nvSpPr>
          <p:cNvPr id="7" name="Abgerundetes Rechteck 6">
            <a:extLst>
              <a:ext uri="{FF2B5EF4-FFF2-40B4-BE49-F238E27FC236}">
                <a16:creationId xmlns:a16="http://schemas.microsoft.com/office/drawing/2014/main" id="{2A594801-9EBF-9730-1463-B70DF62285CE}"/>
              </a:ext>
            </a:extLst>
          </p:cNvPr>
          <p:cNvSpPr/>
          <p:nvPr/>
        </p:nvSpPr>
        <p:spPr>
          <a:xfrm>
            <a:off x="2714338" y="2006823"/>
            <a:ext cx="304800" cy="348343"/>
          </a:xfrm>
          <a:prstGeom prst="roundRect">
            <a:avLst>
              <a:gd name="adj" fmla="val 35129"/>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Content Placeholder 2"/>
          <p:cNvSpPr>
            <a:spLocks noGrp="1"/>
          </p:cNvSpPr>
          <p:nvPr>
            <p:ph idx="1"/>
          </p:nvPr>
        </p:nvSpPr>
        <p:spPr/>
        <p:txBody>
          <a:bodyPr>
            <a:normAutofit/>
          </a:bodyPr>
          <a:lstStyle/>
          <a:p>
            <a:pPr>
              <a:lnSpc>
                <a:spcPct val="140000"/>
              </a:lnSpc>
            </a:pPr>
            <a:r>
              <a:rPr lang="en-GB" dirty="0"/>
              <a:t>Query, Key, Value:</a:t>
            </a:r>
          </a:p>
          <a:p>
            <a:pPr lvl="1">
              <a:lnSpc>
                <a:spcPct val="140000"/>
              </a:lnSpc>
              <a:buFont typeface="Symbol" pitchFamily="2" charset="2"/>
              <a:buChar char="-"/>
            </a:pPr>
            <a:r>
              <a:rPr lang="en-GB" dirty="0"/>
              <a:t>Queries	</a:t>
            </a:r>
            <a:r>
              <a:rPr lang="en-GB" dirty="0">
                <a:solidFill>
                  <a:schemeClr val="bg1"/>
                </a:solidFill>
              </a:rPr>
              <a:t>Q</a:t>
            </a:r>
            <a:r>
              <a:rPr lang="en-GB" dirty="0"/>
              <a:t>	Represent the current token needing information.</a:t>
            </a:r>
          </a:p>
          <a:p>
            <a:pPr lvl="1">
              <a:lnSpc>
                <a:spcPct val="140000"/>
              </a:lnSpc>
              <a:buFont typeface="Symbol" pitchFamily="2" charset="2"/>
              <a:buChar char="-"/>
            </a:pPr>
            <a:r>
              <a:rPr lang="en-GB" dirty="0"/>
              <a:t>Keys 	</a:t>
            </a:r>
            <a:r>
              <a:rPr lang="en-GB" sz="600" dirty="0"/>
              <a:t> </a:t>
            </a:r>
            <a:r>
              <a:rPr lang="en-GB" dirty="0">
                <a:solidFill>
                  <a:schemeClr val="bg1"/>
                </a:solidFill>
              </a:rPr>
              <a:t>K</a:t>
            </a:r>
            <a:r>
              <a:rPr lang="en-GB" dirty="0"/>
              <a:t>	Represent all tokens in the sequence.</a:t>
            </a:r>
          </a:p>
          <a:p>
            <a:pPr lvl="1">
              <a:lnSpc>
                <a:spcPct val="140000"/>
              </a:lnSpc>
              <a:buFont typeface="Symbol" pitchFamily="2" charset="2"/>
              <a:buChar char="-"/>
            </a:pPr>
            <a:r>
              <a:rPr lang="en-GB" dirty="0"/>
              <a:t>Values 	</a:t>
            </a:r>
            <a:r>
              <a:rPr lang="en-GB" sz="800" dirty="0"/>
              <a:t> </a:t>
            </a:r>
            <a:r>
              <a:rPr lang="en-GB" dirty="0">
                <a:solidFill>
                  <a:schemeClr val="bg1"/>
                </a:solidFill>
              </a:rPr>
              <a:t>V</a:t>
            </a:r>
            <a:r>
              <a:rPr lang="en-GB" dirty="0"/>
              <a:t>	The actual information associated with each token.</a:t>
            </a:r>
          </a:p>
        </p:txBody>
      </p:sp>
      <p:grpSp>
        <p:nvGrpSpPr>
          <p:cNvPr id="25" name="Gruppieren 24">
            <a:extLst>
              <a:ext uri="{FF2B5EF4-FFF2-40B4-BE49-F238E27FC236}">
                <a16:creationId xmlns:a16="http://schemas.microsoft.com/office/drawing/2014/main" id="{406B914B-5A1D-456A-BFE9-82C1F9B69C17}"/>
              </a:ext>
            </a:extLst>
          </p:cNvPr>
          <p:cNvGrpSpPr/>
          <p:nvPr/>
        </p:nvGrpSpPr>
        <p:grpSpPr>
          <a:xfrm>
            <a:off x="3332480" y="4232841"/>
            <a:ext cx="1391920" cy="365760"/>
            <a:chOff x="3332480" y="4232841"/>
            <a:chExt cx="1391920" cy="365760"/>
          </a:xfrm>
        </p:grpSpPr>
        <p:sp>
          <p:nvSpPr>
            <p:cNvPr id="20" name="Abgerundetes Rechteck 19">
              <a:extLst>
                <a:ext uri="{FF2B5EF4-FFF2-40B4-BE49-F238E27FC236}">
                  <a16:creationId xmlns:a16="http://schemas.microsoft.com/office/drawing/2014/main" id="{D7DAA8B0-3ACD-0402-E2FD-0CE11BCCEED4}"/>
                </a:ext>
              </a:extLst>
            </p:cNvPr>
            <p:cNvSpPr/>
            <p:nvPr/>
          </p:nvSpPr>
          <p:spPr>
            <a:xfrm>
              <a:off x="3332480" y="4236720"/>
              <a:ext cx="1391920" cy="355600"/>
            </a:xfrm>
            <a:prstGeom prst="roundRect">
              <a:avLst>
                <a:gd name="adj" fmla="val 25082"/>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 Verbindung 21">
              <a:extLst>
                <a:ext uri="{FF2B5EF4-FFF2-40B4-BE49-F238E27FC236}">
                  <a16:creationId xmlns:a16="http://schemas.microsoft.com/office/drawing/2014/main" id="{DADAA2C7-1854-92A2-AFE8-DA53D25C50FC}"/>
                </a:ext>
              </a:extLst>
            </p:cNvPr>
            <p:cNvCxnSpPr/>
            <p:nvPr/>
          </p:nvCxnSpPr>
          <p:spPr>
            <a:xfrm>
              <a:off x="3680876"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3" name="Gerade Verbindung 22">
              <a:extLst>
                <a:ext uri="{FF2B5EF4-FFF2-40B4-BE49-F238E27FC236}">
                  <a16:creationId xmlns:a16="http://schemas.microsoft.com/office/drawing/2014/main" id="{142E5855-14C9-D0AC-3A45-A816419D392D}"/>
                </a:ext>
              </a:extLst>
            </p:cNvPr>
            <p:cNvCxnSpPr/>
            <p:nvPr/>
          </p:nvCxnSpPr>
          <p:spPr>
            <a:xfrm>
              <a:off x="4033335"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 name="Gerade Verbindung 23">
              <a:extLst>
                <a:ext uri="{FF2B5EF4-FFF2-40B4-BE49-F238E27FC236}">
                  <a16:creationId xmlns:a16="http://schemas.microsoft.com/office/drawing/2014/main" id="{AA75DC35-1C58-38B6-5639-62F740A19C5B}"/>
                </a:ext>
              </a:extLst>
            </p:cNvPr>
            <p:cNvCxnSpPr/>
            <p:nvPr/>
          </p:nvCxnSpPr>
          <p:spPr>
            <a:xfrm>
              <a:off x="4379145"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26" name="Gruppieren 25">
            <a:extLst>
              <a:ext uri="{FF2B5EF4-FFF2-40B4-BE49-F238E27FC236}">
                <a16:creationId xmlns:a16="http://schemas.microsoft.com/office/drawing/2014/main" id="{D392F33D-A54F-8B51-6707-1DC977EDACDF}"/>
              </a:ext>
            </a:extLst>
          </p:cNvPr>
          <p:cNvGrpSpPr/>
          <p:nvPr/>
        </p:nvGrpSpPr>
        <p:grpSpPr>
          <a:xfrm>
            <a:off x="3342640" y="4879398"/>
            <a:ext cx="1391920" cy="365760"/>
            <a:chOff x="3332480" y="4232841"/>
            <a:chExt cx="1391920" cy="365760"/>
          </a:xfrm>
        </p:grpSpPr>
        <p:sp>
          <p:nvSpPr>
            <p:cNvPr id="27" name="Abgerundetes Rechteck 26">
              <a:extLst>
                <a:ext uri="{FF2B5EF4-FFF2-40B4-BE49-F238E27FC236}">
                  <a16:creationId xmlns:a16="http://schemas.microsoft.com/office/drawing/2014/main" id="{DBFB2ECC-1056-097F-4E83-0CFEE339593D}"/>
                </a:ext>
              </a:extLst>
            </p:cNvPr>
            <p:cNvSpPr/>
            <p:nvPr/>
          </p:nvSpPr>
          <p:spPr>
            <a:xfrm>
              <a:off x="3332480" y="4236720"/>
              <a:ext cx="1391920" cy="355600"/>
            </a:xfrm>
            <a:prstGeom prst="roundRect">
              <a:avLst>
                <a:gd name="adj" fmla="val 25082"/>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8" name="Gerade Verbindung 27">
              <a:extLst>
                <a:ext uri="{FF2B5EF4-FFF2-40B4-BE49-F238E27FC236}">
                  <a16:creationId xmlns:a16="http://schemas.microsoft.com/office/drawing/2014/main" id="{1A442CAF-8CB5-820C-1FED-B60CA3B15254}"/>
                </a:ext>
              </a:extLst>
            </p:cNvPr>
            <p:cNvCxnSpPr/>
            <p:nvPr/>
          </p:nvCxnSpPr>
          <p:spPr>
            <a:xfrm>
              <a:off x="3680876"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9" name="Gerade Verbindung 28">
              <a:extLst>
                <a:ext uri="{FF2B5EF4-FFF2-40B4-BE49-F238E27FC236}">
                  <a16:creationId xmlns:a16="http://schemas.microsoft.com/office/drawing/2014/main" id="{049138D7-4022-F16D-A620-FEDA1E0624B8}"/>
                </a:ext>
              </a:extLst>
            </p:cNvPr>
            <p:cNvCxnSpPr/>
            <p:nvPr/>
          </p:nvCxnSpPr>
          <p:spPr>
            <a:xfrm>
              <a:off x="4033335"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Gerade Verbindung 29">
              <a:extLst>
                <a:ext uri="{FF2B5EF4-FFF2-40B4-BE49-F238E27FC236}">
                  <a16:creationId xmlns:a16="http://schemas.microsoft.com/office/drawing/2014/main" id="{C3BA9248-4FFD-3C00-C820-A17F2A1511E7}"/>
                </a:ext>
              </a:extLst>
            </p:cNvPr>
            <p:cNvCxnSpPr/>
            <p:nvPr/>
          </p:nvCxnSpPr>
          <p:spPr>
            <a:xfrm>
              <a:off x="4379145"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31" name="Gruppieren 30">
            <a:extLst>
              <a:ext uri="{FF2B5EF4-FFF2-40B4-BE49-F238E27FC236}">
                <a16:creationId xmlns:a16="http://schemas.microsoft.com/office/drawing/2014/main" id="{15C0D872-2CDD-8951-3CA0-B8F321148A8A}"/>
              </a:ext>
            </a:extLst>
          </p:cNvPr>
          <p:cNvGrpSpPr/>
          <p:nvPr/>
        </p:nvGrpSpPr>
        <p:grpSpPr>
          <a:xfrm>
            <a:off x="3332480" y="5517731"/>
            <a:ext cx="1391920" cy="365760"/>
            <a:chOff x="3332480" y="4232841"/>
            <a:chExt cx="1391920" cy="365760"/>
          </a:xfrm>
          <a:solidFill>
            <a:srgbClr val="CE890A"/>
          </a:solidFill>
        </p:grpSpPr>
        <p:sp>
          <p:nvSpPr>
            <p:cNvPr id="32" name="Abgerundetes Rechteck 31">
              <a:extLst>
                <a:ext uri="{FF2B5EF4-FFF2-40B4-BE49-F238E27FC236}">
                  <a16:creationId xmlns:a16="http://schemas.microsoft.com/office/drawing/2014/main" id="{7168F8E5-F066-139E-474C-6F362ED99904}"/>
                </a:ext>
              </a:extLst>
            </p:cNvPr>
            <p:cNvSpPr/>
            <p:nvPr/>
          </p:nvSpPr>
          <p:spPr>
            <a:xfrm>
              <a:off x="3332480" y="4236720"/>
              <a:ext cx="1391920" cy="355600"/>
            </a:xfrm>
            <a:prstGeom prst="roundRect">
              <a:avLst>
                <a:gd name="adj" fmla="val 25082"/>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3" name="Gerade Verbindung 32">
              <a:extLst>
                <a:ext uri="{FF2B5EF4-FFF2-40B4-BE49-F238E27FC236}">
                  <a16:creationId xmlns:a16="http://schemas.microsoft.com/office/drawing/2014/main" id="{3BE9DF6C-E047-EC0E-3C34-F495696CE530}"/>
                </a:ext>
              </a:extLst>
            </p:cNvPr>
            <p:cNvCxnSpPr/>
            <p:nvPr/>
          </p:nvCxnSpPr>
          <p:spPr>
            <a:xfrm>
              <a:off x="3680876" y="4232841"/>
              <a:ext cx="0" cy="36576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4" name="Gerade Verbindung 33">
              <a:extLst>
                <a:ext uri="{FF2B5EF4-FFF2-40B4-BE49-F238E27FC236}">
                  <a16:creationId xmlns:a16="http://schemas.microsoft.com/office/drawing/2014/main" id="{BAE7A7F1-303E-DE4C-F167-437676098BD3}"/>
                </a:ext>
              </a:extLst>
            </p:cNvPr>
            <p:cNvCxnSpPr/>
            <p:nvPr/>
          </p:nvCxnSpPr>
          <p:spPr>
            <a:xfrm>
              <a:off x="4033335" y="4232841"/>
              <a:ext cx="0" cy="36576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5" name="Gerade Verbindung 34">
              <a:extLst>
                <a:ext uri="{FF2B5EF4-FFF2-40B4-BE49-F238E27FC236}">
                  <a16:creationId xmlns:a16="http://schemas.microsoft.com/office/drawing/2014/main" id="{DD0C3BDA-68B3-B9BC-2276-AB68EDD386A5}"/>
                </a:ext>
              </a:extLst>
            </p:cNvPr>
            <p:cNvCxnSpPr/>
            <p:nvPr/>
          </p:nvCxnSpPr>
          <p:spPr>
            <a:xfrm>
              <a:off x="4379145" y="4232841"/>
              <a:ext cx="0" cy="36576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6" name="Textfeld 35">
            <a:extLst>
              <a:ext uri="{FF2B5EF4-FFF2-40B4-BE49-F238E27FC236}">
                <a16:creationId xmlns:a16="http://schemas.microsoft.com/office/drawing/2014/main" id="{0030B3A0-50D2-A0EA-C761-BA5E62F02879}"/>
              </a:ext>
            </a:extLst>
          </p:cNvPr>
          <p:cNvSpPr txBox="1"/>
          <p:nvPr/>
        </p:nvSpPr>
        <p:spPr>
          <a:xfrm>
            <a:off x="6340626" y="4869545"/>
            <a:ext cx="3061854" cy="830997"/>
          </a:xfrm>
          <a:prstGeom prst="rect">
            <a:avLst/>
          </a:prstGeom>
          <a:noFill/>
        </p:spPr>
        <p:txBody>
          <a:bodyPr wrap="square" rtlCol="0">
            <a:spAutoFit/>
          </a:bodyPr>
          <a:lstStyle/>
          <a:p>
            <a:pPr algn="ctr"/>
            <a:r>
              <a:rPr lang="de-DE" sz="2400" dirty="0" err="1"/>
              <a:t>Vectors</a:t>
            </a:r>
            <a:r>
              <a:rPr lang="de-DE" sz="2400" dirty="0"/>
              <a:t> and Matrices</a:t>
            </a:r>
            <a:br>
              <a:rPr lang="de-DE" sz="2400" dirty="0"/>
            </a:br>
            <a:r>
              <a:rPr lang="de-DE" sz="2400" dirty="0"/>
              <a:t>(</a:t>
            </a:r>
            <a:r>
              <a:rPr lang="de-DE" sz="2400" dirty="0" err="1"/>
              <a:t>embeddings</a:t>
            </a:r>
            <a:r>
              <a:rPr lang="de-DE" sz="2400" dirty="0"/>
              <a:t>)</a:t>
            </a:r>
          </a:p>
        </p:txBody>
      </p:sp>
      <p:cxnSp>
        <p:nvCxnSpPr>
          <p:cNvPr id="38" name="Gerade Verbindung 37">
            <a:extLst>
              <a:ext uri="{FF2B5EF4-FFF2-40B4-BE49-F238E27FC236}">
                <a16:creationId xmlns:a16="http://schemas.microsoft.com/office/drawing/2014/main" id="{D6A45DE4-4088-61EC-ACE2-EA514C58F142}"/>
              </a:ext>
            </a:extLst>
          </p:cNvPr>
          <p:cNvCxnSpPr>
            <a:stCxn id="36" idx="1"/>
          </p:cNvCxnSpPr>
          <p:nvPr/>
        </p:nvCxnSpPr>
        <p:spPr>
          <a:xfrm flipH="1" flipV="1">
            <a:off x="4849091" y="4414520"/>
            <a:ext cx="1491535" cy="8705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Gerade Verbindung 38">
            <a:extLst>
              <a:ext uri="{FF2B5EF4-FFF2-40B4-BE49-F238E27FC236}">
                <a16:creationId xmlns:a16="http://schemas.microsoft.com/office/drawing/2014/main" id="{78F1B343-60AF-78A7-8A29-C53F56FED2E4}"/>
              </a:ext>
            </a:extLst>
          </p:cNvPr>
          <p:cNvCxnSpPr>
            <a:cxnSpLocks/>
            <a:stCxn id="36" idx="1"/>
          </p:cNvCxnSpPr>
          <p:nvPr/>
        </p:nvCxnSpPr>
        <p:spPr>
          <a:xfrm flipH="1" flipV="1">
            <a:off x="4859251" y="5061077"/>
            <a:ext cx="1481375" cy="223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Gerade Verbindung 41">
            <a:extLst>
              <a:ext uri="{FF2B5EF4-FFF2-40B4-BE49-F238E27FC236}">
                <a16:creationId xmlns:a16="http://schemas.microsoft.com/office/drawing/2014/main" id="{4F8922CA-443C-1711-F1F7-47C4ED9C44AC}"/>
              </a:ext>
            </a:extLst>
          </p:cNvPr>
          <p:cNvCxnSpPr>
            <a:cxnSpLocks/>
            <a:stCxn id="36" idx="1"/>
          </p:cNvCxnSpPr>
          <p:nvPr/>
        </p:nvCxnSpPr>
        <p:spPr>
          <a:xfrm flipH="1">
            <a:off x="4859251" y="5285044"/>
            <a:ext cx="1481375" cy="41556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7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Attention Mechanism</a:t>
            </a:r>
          </a:p>
        </p:txBody>
      </p:sp>
      <p:sp>
        <p:nvSpPr>
          <p:cNvPr id="3" name="Content Placeholder 2"/>
          <p:cNvSpPr>
            <a:spLocks noGrp="1"/>
          </p:cNvSpPr>
          <p:nvPr>
            <p:ph idx="1"/>
          </p:nvPr>
        </p:nvSpPr>
        <p:spPr/>
        <p:txBody>
          <a:bodyPr>
            <a:normAutofit/>
          </a:bodyPr>
          <a:lstStyle/>
          <a:p>
            <a:pPr>
              <a:lnSpc>
                <a:spcPct val="140000"/>
              </a:lnSpc>
            </a:pPr>
            <a:r>
              <a:rPr lang="en-GB" dirty="0"/>
              <a:t>Attention Scores are calculated using the dot product of Q and K. Higher scores indicate more relevant tokens.</a:t>
            </a:r>
          </a:p>
          <a:p>
            <a:pPr>
              <a:lnSpc>
                <a:spcPct val="140000"/>
              </a:lnSpc>
            </a:pPr>
            <a:r>
              <a:rPr lang="en-GB" dirty="0"/>
              <a:t>The scores are then normalized using </a:t>
            </a:r>
            <a:r>
              <a:rPr lang="en-GB" dirty="0" err="1"/>
              <a:t>softmax</a:t>
            </a:r>
            <a:r>
              <a:rPr lang="en-GB" dirty="0"/>
              <a:t> to create a probability distribution, and the values are summed accordingly.</a:t>
            </a:r>
          </a:p>
        </p:txBody>
      </p:sp>
      <p:sp>
        <p:nvSpPr>
          <p:cNvPr id="4" name="Datumsplatzhalter 3">
            <a:extLst>
              <a:ext uri="{FF2B5EF4-FFF2-40B4-BE49-F238E27FC236}">
                <a16:creationId xmlns:a16="http://schemas.microsoft.com/office/drawing/2014/main" id="{80DDA974-38B0-7EB3-D952-C9E5F1FE8307}"/>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F0D567E8-718B-C36E-E790-A7BBE50F8CBC}"/>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4C2CCEEE-1D34-648D-5EF9-49C3371065BC}"/>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22</a:t>
            </a:fld>
            <a:endParaRPr lang="de-DE" dirty="0"/>
          </a:p>
        </p:txBody>
      </p:sp>
      <p:grpSp>
        <p:nvGrpSpPr>
          <p:cNvPr id="23" name="Gruppieren 22">
            <a:extLst>
              <a:ext uri="{FF2B5EF4-FFF2-40B4-BE49-F238E27FC236}">
                <a16:creationId xmlns:a16="http://schemas.microsoft.com/office/drawing/2014/main" id="{FAD0729D-78BF-04A4-BACC-87C231740F1B}"/>
              </a:ext>
            </a:extLst>
          </p:cNvPr>
          <p:cNvGrpSpPr/>
          <p:nvPr/>
        </p:nvGrpSpPr>
        <p:grpSpPr>
          <a:xfrm>
            <a:off x="2479604" y="4304415"/>
            <a:ext cx="516403" cy="1116991"/>
            <a:chOff x="3312647" y="4506295"/>
            <a:chExt cx="516403" cy="1116991"/>
          </a:xfrm>
        </p:grpSpPr>
        <p:sp>
          <p:nvSpPr>
            <p:cNvPr id="8" name="Abgerundetes Rechteck 7">
              <a:extLst>
                <a:ext uri="{FF2B5EF4-FFF2-40B4-BE49-F238E27FC236}">
                  <a16:creationId xmlns:a16="http://schemas.microsoft.com/office/drawing/2014/main" id="{0C2601B4-8C8A-21F4-A78A-733314B93556}"/>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a:extLst>
                <a:ext uri="{FF2B5EF4-FFF2-40B4-BE49-F238E27FC236}">
                  <a16:creationId xmlns:a16="http://schemas.microsoft.com/office/drawing/2014/main" id="{33AA60E5-C29A-D7B8-A2A1-C162CC9C6828}"/>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Abgerundetes Rechteck 17">
              <a:extLst>
                <a:ext uri="{FF2B5EF4-FFF2-40B4-BE49-F238E27FC236}">
                  <a16:creationId xmlns:a16="http://schemas.microsoft.com/office/drawing/2014/main" id="{DA23EE96-E3A1-5955-7E84-AD0A2D1E3240}"/>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bgerundetes Rechteck 21">
              <a:extLst>
                <a:ext uri="{FF2B5EF4-FFF2-40B4-BE49-F238E27FC236}">
                  <a16:creationId xmlns:a16="http://schemas.microsoft.com/office/drawing/2014/main" id="{85E97358-330F-A423-D6DB-2FF9E2F4DB4A}"/>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4" name="Gruppieren 23">
            <a:extLst>
              <a:ext uri="{FF2B5EF4-FFF2-40B4-BE49-F238E27FC236}">
                <a16:creationId xmlns:a16="http://schemas.microsoft.com/office/drawing/2014/main" id="{479399B6-477F-E639-3BD6-E1CDC324D554}"/>
              </a:ext>
            </a:extLst>
          </p:cNvPr>
          <p:cNvGrpSpPr/>
          <p:nvPr/>
        </p:nvGrpSpPr>
        <p:grpSpPr>
          <a:xfrm>
            <a:off x="3096238" y="4302288"/>
            <a:ext cx="516403" cy="1116991"/>
            <a:chOff x="3312647" y="4506295"/>
            <a:chExt cx="516403" cy="1116991"/>
          </a:xfrm>
        </p:grpSpPr>
        <p:sp>
          <p:nvSpPr>
            <p:cNvPr id="25" name="Abgerundetes Rechteck 24">
              <a:extLst>
                <a:ext uri="{FF2B5EF4-FFF2-40B4-BE49-F238E27FC236}">
                  <a16:creationId xmlns:a16="http://schemas.microsoft.com/office/drawing/2014/main" id="{8D1B466B-5361-4547-A9A9-2FD5377F7F02}"/>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Abgerundetes Rechteck 25">
              <a:extLst>
                <a:ext uri="{FF2B5EF4-FFF2-40B4-BE49-F238E27FC236}">
                  <a16:creationId xmlns:a16="http://schemas.microsoft.com/office/drawing/2014/main" id="{5E13BB4C-E315-0AFA-A789-67FEAE042D59}"/>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Abgerundetes Rechteck 26">
              <a:extLst>
                <a:ext uri="{FF2B5EF4-FFF2-40B4-BE49-F238E27FC236}">
                  <a16:creationId xmlns:a16="http://schemas.microsoft.com/office/drawing/2014/main" id="{317F63C0-BCBC-7498-CC3A-A50953B1AD67}"/>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Abgerundetes Rechteck 27">
              <a:extLst>
                <a:ext uri="{FF2B5EF4-FFF2-40B4-BE49-F238E27FC236}">
                  <a16:creationId xmlns:a16="http://schemas.microsoft.com/office/drawing/2014/main" id="{E654C353-2659-5C49-B505-A5E097B96C0D}"/>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9" name="Gruppieren 28">
            <a:extLst>
              <a:ext uri="{FF2B5EF4-FFF2-40B4-BE49-F238E27FC236}">
                <a16:creationId xmlns:a16="http://schemas.microsoft.com/office/drawing/2014/main" id="{1362E26E-9E02-039D-EC33-E5F25D28DDC7}"/>
              </a:ext>
            </a:extLst>
          </p:cNvPr>
          <p:cNvGrpSpPr/>
          <p:nvPr/>
        </p:nvGrpSpPr>
        <p:grpSpPr>
          <a:xfrm>
            <a:off x="3712872" y="4302288"/>
            <a:ext cx="516403" cy="1116991"/>
            <a:chOff x="3312647" y="4506295"/>
            <a:chExt cx="516403" cy="1116991"/>
          </a:xfrm>
        </p:grpSpPr>
        <p:sp>
          <p:nvSpPr>
            <p:cNvPr id="30" name="Abgerundetes Rechteck 29">
              <a:extLst>
                <a:ext uri="{FF2B5EF4-FFF2-40B4-BE49-F238E27FC236}">
                  <a16:creationId xmlns:a16="http://schemas.microsoft.com/office/drawing/2014/main" id="{035BFF2B-CFD9-468F-5472-700F65478FEB}"/>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Abgerundetes Rechteck 30">
              <a:extLst>
                <a:ext uri="{FF2B5EF4-FFF2-40B4-BE49-F238E27FC236}">
                  <a16:creationId xmlns:a16="http://schemas.microsoft.com/office/drawing/2014/main" id="{C673EC7C-DC22-4D0F-9524-C7585046C0C4}"/>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2" name="Abgerundetes Rechteck 31">
              <a:extLst>
                <a:ext uri="{FF2B5EF4-FFF2-40B4-BE49-F238E27FC236}">
                  <a16:creationId xmlns:a16="http://schemas.microsoft.com/office/drawing/2014/main" id="{89981601-3C1D-20B3-D069-36B839E5A1DF}"/>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Abgerundetes Rechteck 32">
              <a:extLst>
                <a:ext uri="{FF2B5EF4-FFF2-40B4-BE49-F238E27FC236}">
                  <a16:creationId xmlns:a16="http://schemas.microsoft.com/office/drawing/2014/main" id="{80228F3F-5BCC-2FC9-EC01-77C6D62621FF}"/>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4" name="Gruppieren 33">
            <a:extLst>
              <a:ext uri="{FF2B5EF4-FFF2-40B4-BE49-F238E27FC236}">
                <a16:creationId xmlns:a16="http://schemas.microsoft.com/office/drawing/2014/main" id="{105A5FF1-33E8-53CC-B679-FDFA83573454}"/>
              </a:ext>
            </a:extLst>
          </p:cNvPr>
          <p:cNvGrpSpPr/>
          <p:nvPr/>
        </p:nvGrpSpPr>
        <p:grpSpPr>
          <a:xfrm>
            <a:off x="4329506" y="4300161"/>
            <a:ext cx="516403" cy="1116991"/>
            <a:chOff x="3312647" y="4506295"/>
            <a:chExt cx="516403" cy="1116991"/>
          </a:xfrm>
        </p:grpSpPr>
        <p:sp>
          <p:nvSpPr>
            <p:cNvPr id="35" name="Abgerundetes Rechteck 34">
              <a:extLst>
                <a:ext uri="{FF2B5EF4-FFF2-40B4-BE49-F238E27FC236}">
                  <a16:creationId xmlns:a16="http://schemas.microsoft.com/office/drawing/2014/main" id="{132B29BF-8AB7-8D4D-78B9-65742F7C4F01}"/>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Abgerundetes Rechteck 35">
              <a:extLst>
                <a:ext uri="{FF2B5EF4-FFF2-40B4-BE49-F238E27FC236}">
                  <a16:creationId xmlns:a16="http://schemas.microsoft.com/office/drawing/2014/main" id="{6DA5EAB9-C2DB-1476-96F9-CD28D6E8DA3B}"/>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Abgerundetes Rechteck 36">
              <a:extLst>
                <a:ext uri="{FF2B5EF4-FFF2-40B4-BE49-F238E27FC236}">
                  <a16:creationId xmlns:a16="http://schemas.microsoft.com/office/drawing/2014/main" id="{0ADB6791-FE63-01F7-09D6-AFB434823B14}"/>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Abgerundetes Rechteck 37">
              <a:extLst>
                <a:ext uri="{FF2B5EF4-FFF2-40B4-BE49-F238E27FC236}">
                  <a16:creationId xmlns:a16="http://schemas.microsoft.com/office/drawing/2014/main" id="{5A603E86-F048-A67E-E799-7A814C0D6EE4}"/>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 name="Gruppieren 38">
            <a:extLst>
              <a:ext uri="{FF2B5EF4-FFF2-40B4-BE49-F238E27FC236}">
                <a16:creationId xmlns:a16="http://schemas.microsoft.com/office/drawing/2014/main" id="{7EBF9172-60CF-F8A7-0889-955B89C1C54C}"/>
              </a:ext>
            </a:extLst>
          </p:cNvPr>
          <p:cNvGrpSpPr/>
          <p:nvPr/>
        </p:nvGrpSpPr>
        <p:grpSpPr>
          <a:xfrm>
            <a:off x="4946140" y="4302288"/>
            <a:ext cx="516403" cy="1116991"/>
            <a:chOff x="3312647" y="4506295"/>
            <a:chExt cx="516403" cy="1116991"/>
          </a:xfrm>
        </p:grpSpPr>
        <p:sp>
          <p:nvSpPr>
            <p:cNvPr id="40" name="Abgerundetes Rechteck 39">
              <a:extLst>
                <a:ext uri="{FF2B5EF4-FFF2-40B4-BE49-F238E27FC236}">
                  <a16:creationId xmlns:a16="http://schemas.microsoft.com/office/drawing/2014/main" id="{A419180A-DC1B-BE44-84D8-FAA317E2D02D}"/>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Abgerundetes Rechteck 40">
              <a:extLst>
                <a:ext uri="{FF2B5EF4-FFF2-40B4-BE49-F238E27FC236}">
                  <a16:creationId xmlns:a16="http://schemas.microsoft.com/office/drawing/2014/main" id="{982A3F06-24BA-5BF2-BDDD-BF009365506C}"/>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2" name="Abgerundetes Rechteck 41">
              <a:extLst>
                <a:ext uri="{FF2B5EF4-FFF2-40B4-BE49-F238E27FC236}">
                  <a16:creationId xmlns:a16="http://schemas.microsoft.com/office/drawing/2014/main" id="{F2A9B622-5406-7392-3F3D-1582CD1B3613}"/>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Abgerundetes Rechteck 42">
              <a:extLst>
                <a:ext uri="{FF2B5EF4-FFF2-40B4-BE49-F238E27FC236}">
                  <a16:creationId xmlns:a16="http://schemas.microsoft.com/office/drawing/2014/main" id="{14119856-AB78-5DC5-D16F-86B9A1068D36}"/>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4" name="Gruppieren 43">
            <a:extLst>
              <a:ext uri="{FF2B5EF4-FFF2-40B4-BE49-F238E27FC236}">
                <a16:creationId xmlns:a16="http://schemas.microsoft.com/office/drawing/2014/main" id="{7944524B-45CD-08EB-2F3A-E42069D7F808}"/>
              </a:ext>
            </a:extLst>
          </p:cNvPr>
          <p:cNvGrpSpPr/>
          <p:nvPr/>
        </p:nvGrpSpPr>
        <p:grpSpPr>
          <a:xfrm>
            <a:off x="5562774" y="4300161"/>
            <a:ext cx="516403" cy="1116991"/>
            <a:chOff x="3312647" y="4506295"/>
            <a:chExt cx="516403" cy="1116991"/>
          </a:xfrm>
        </p:grpSpPr>
        <p:sp>
          <p:nvSpPr>
            <p:cNvPr id="45" name="Abgerundetes Rechteck 44">
              <a:extLst>
                <a:ext uri="{FF2B5EF4-FFF2-40B4-BE49-F238E27FC236}">
                  <a16:creationId xmlns:a16="http://schemas.microsoft.com/office/drawing/2014/main" id="{EBAC3850-AA4E-745C-E7AF-F9287844968C}"/>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Abgerundetes Rechteck 45">
              <a:extLst>
                <a:ext uri="{FF2B5EF4-FFF2-40B4-BE49-F238E27FC236}">
                  <a16:creationId xmlns:a16="http://schemas.microsoft.com/office/drawing/2014/main" id="{C6FC420E-C87C-6035-8D69-BC5849D929E6}"/>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7" name="Abgerundetes Rechteck 46">
              <a:extLst>
                <a:ext uri="{FF2B5EF4-FFF2-40B4-BE49-F238E27FC236}">
                  <a16:creationId xmlns:a16="http://schemas.microsoft.com/office/drawing/2014/main" id="{A338EE3E-1CBD-8C70-FCED-B3D4E61B3E03}"/>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Abgerundetes Rechteck 47">
              <a:extLst>
                <a:ext uri="{FF2B5EF4-FFF2-40B4-BE49-F238E27FC236}">
                  <a16:creationId xmlns:a16="http://schemas.microsoft.com/office/drawing/2014/main" id="{692E3F89-3405-7309-F682-434A67C1FB25}"/>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9" name="Textfeld 48">
            <a:extLst>
              <a:ext uri="{FF2B5EF4-FFF2-40B4-BE49-F238E27FC236}">
                <a16:creationId xmlns:a16="http://schemas.microsoft.com/office/drawing/2014/main" id="{0F964E58-0B41-C9D1-2355-81BC4BB88835}"/>
              </a:ext>
            </a:extLst>
          </p:cNvPr>
          <p:cNvSpPr txBox="1"/>
          <p:nvPr/>
        </p:nvSpPr>
        <p:spPr>
          <a:xfrm>
            <a:off x="8115989" y="4677043"/>
            <a:ext cx="3061854" cy="461665"/>
          </a:xfrm>
          <a:prstGeom prst="rect">
            <a:avLst/>
          </a:prstGeom>
          <a:noFill/>
        </p:spPr>
        <p:txBody>
          <a:bodyPr wrap="square" rtlCol="0">
            <a:spAutoFit/>
          </a:bodyPr>
          <a:lstStyle/>
          <a:p>
            <a:r>
              <a:rPr lang="de-DE" sz="2400" dirty="0"/>
              <a:t>Multi-</a:t>
            </a:r>
            <a:r>
              <a:rPr lang="de-DE" sz="2400" dirty="0" err="1"/>
              <a:t>head</a:t>
            </a:r>
            <a:r>
              <a:rPr lang="de-DE" sz="2400" dirty="0"/>
              <a:t> </a:t>
            </a:r>
            <a:r>
              <a:rPr lang="de-DE" sz="2400" dirty="0" err="1"/>
              <a:t>attention</a:t>
            </a:r>
            <a:endParaRPr lang="de-DE" sz="2400" dirty="0"/>
          </a:p>
        </p:txBody>
      </p:sp>
      <p:cxnSp>
        <p:nvCxnSpPr>
          <p:cNvPr id="50" name="Gerade Verbindung 49">
            <a:extLst>
              <a:ext uri="{FF2B5EF4-FFF2-40B4-BE49-F238E27FC236}">
                <a16:creationId xmlns:a16="http://schemas.microsoft.com/office/drawing/2014/main" id="{934F985E-D9B1-410A-EDE3-C4FA7E5D3D73}"/>
              </a:ext>
            </a:extLst>
          </p:cNvPr>
          <p:cNvCxnSpPr>
            <a:cxnSpLocks/>
            <a:stCxn id="49" idx="1"/>
          </p:cNvCxnSpPr>
          <p:nvPr/>
        </p:nvCxnSpPr>
        <p:spPr>
          <a:xfrm flipH="1" flipV="1">
            <a:off x="6179408" y="4809506"/>
            <a:ext cx="1936581" cy="9837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5477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Self-Attention Mechanism</a:t>
            </a:r>
          </a:p>
        </p:txBody>
      </p:sp>
      <p:sp>
        <p:nvSpPr>
          <p:cNvPr id="3" name="Content Placeholder 2"/>
          <p:cNvSpPr>
            <a:spLocks noGrp="1"/>
          </p:cNvSpPr>
          <p:nvPr>
            <p:ph idx="1"/>
          </p:nvPr>
        </p:nvSpPr>
        <p:spPr/>
        <p:txBody>
          <a:bodyPr>
            <a:normAutofit/>
          </a:bodyPr>
          <a:lstStyle/>
          <a:p>
            <a:r>
              <a:rPr lang="en-GB" dirty="0"/>
              <a:t>Specific type of attention to create contextual embeddings</a:t>
            </a:r>
          </a:p>
          <a:p>
            <a:endParaRPr lang="en-GB" dirty="0"/>
          </a:p>
          <a:p>
            <a:r>
              <a:rPr lang="en-GB" dirty="0"/>
              <a:t>Each token considers other tokens in the sequence, allowing to capture relationships regardless of their distance in the text.</a:t>
            </a:r>
          </a:p>
          <a:p>
            <a:endParaRPr lang="en-GB" dirty="0"/>
          </a:p>
          <a:p>
            <a:r>
              <a:rPr lang="en-GB" dirty="0"/>
              <a:t>Effective for long sequences, as each token can reference all others in a single computation step</a:t>
            </a:r>
          </a:p>
          <a:p>
            <a:endParaRPr lang="en-GB" dirty="0"/>
          </a:p>
          <a:p>
            <a:r>
              <a:rPr lang="en-GB" dirty="0"/>
              <a:t>Generate a new representation for each token based on its attention to all other tokens.</a:t>
            </a:r>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23</a:t>
            </a:fld>
            <a:endParaRPr lang="de-DE"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 example</a:t>
            </a:r>
            <a:endParaRPr dirty="0"/>
          </a:p>
        </p:txBody>
      </p:sp>
      <p:sp>
        <p:nvSpPr>
          <p:cNvPr id="3" name="Content Placeholder 2"/>
          <p:cNvSpPr>
            <a:spLocks noGrp="1"/>
          </p:cNvSpPr>
          <p:nvPr>
            <p:ph idx="1"/>
          </p:nvPr>
        </p:nvSpPr>
        <p:spPr/>
        <p:txBody>
          <a:bodyPr>
            <a:normAutofit/>
          </a:bodyPr>
          <a:lstStyle/>
          <a:p>
            <a:r>
              <a:rPr lang="en-GB" dirty="0"/>
              <a:t>Generate the data to</a:t>
            </a:r>
            <a:br>
              <a:rPr lang="en-GB" dirty="0"/>
            </a:br>
            <a:r>
              <a:rPr lang="en-GB" dirty="0"/>
              <a:t>train the model on</a:t>
            </a:r>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24</a:t>
            </a:fld>
            <a:endParaRPr lang="de-DE" dirty="0"/>
          </a:p>
        </p:txBody>
      </p:sp>
      <p:pic>
        <p:nvPicPr>
          <p:cNvPr id="8" name="Grafik 7">
            <a:extLst>
              <a:ext uri="{FF2B5EF4-FFF2-40B4-BE49-F238E27FC236}">
                <a16:creationId xmlns:a16="http://schemas.microsoft.com/office/drawing/2014/main" id="{C4DC7C58-C5C9-58E0-DAD3-E9BB9CE9DCDB}"/>
              </a:ext>
            </a:extLst>
          </p:cNvPr>
          <p:cNvPicPr>
            <a:picLocks noChangeAspect="1"/>
          </p:cNvPicPr>
          <p:nvPr/>
        </p:nvPicPr>
        <p:blipFill rotWithShape="1">
          <a:blip r:embed="rId2">
            <a:extLst>
              <a:ext uri="{28A0092B-C50C-407E-A947-70E740481C1C}">
                <a14:useLocalDpi xmlns:a14="http://schemas.microsoft.com/office/drawing/2010/main" val="0"/>
              </a:ext>
            </a:extLst>
          </a:blip>
          <a:srcRect b="40507"/>
          <a:stretch/>
        </p:blipFill>
        <p:spPr>
          <a:xfrm>
            <a:off x="5060329" y="917561"/>
            <a:ext cx="9103071" cy="5005388"/>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DFC8C2AB-5BD9-E005-DDC0-58DF81FD505A}"/>
              </a:ext>
            </a:extLst>
          </p:cNvPr>
          <p:cNvPicPr>
            <a:picLocks noChangeAspect="1"/>
          </p:cNvPicPr>
          <p:nvPr/>
        </p:nvPicPr>
        <p:blipFill rotWithShape="1">
          <a:blip r:embed="rId2">
            <a:extLst>
              <a:ext uri="{28A0092B-C50C-407E-A947-70E740481C1C}">
                <a14:useLocalDpi xmlns:a14="http://schemas.microsoft.com/office/drawing/2010/main" val="0"/>
              </a:ext>
            </a:extLst>
          </a:blip>
          <a:srcRect t="61207" r="48441"/>
          <a:stretch/>
        </p:blipFill>
        <p:spPr>
          <a:xfrm>
            <a:off x="609600" y="3240868"/>
            <a:ext cx="4222129" cy="29360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2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 example</a:t>
            </a:r>
            <a:endParaRPr dirty="0"/>
          </a:p>
        </p:txBody>
      </p:sp>
      <p:sp>
        <p:nvSpPr>
          <p:cNvPr id="3" name="Content Placeholder 2"/>
          <p:cNvSpPr>
            <a:spLocks noGrp="1"/>
          </p:cNvSpPr>
          <p:nvPr>
            <p:ph idx="1"/>
          </p:nvPr>
        </p:nvSpPr>
        <p:spPr/>
        <p:txBody>
          <a:bodyPr>
            <a:normAutofit/>
          </a:bodyPr>
          <a:lstStyle/>
          <a:p>
            <a:r>
              <a:rPr lang="en-GB" dirty="0"/>
              <a:t>Tokenize the input and set up the data set</a:t>
            </a:r>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25</a:t>
            </a:fld>
            <a:endParaRPr lang="de-DE" dirty="0"/>
          </a:p>
        </p:txBody>
      </p:sp>
      <p:pic>
        <p:nvPicPr>
          <p:cNvPr id="10" name="Grafik 9">
            <a:extLst>
              <a:ext uri="{FF2B5EF4-FFF2-40B4-BE49-F238E27FC236}">
                <a16:creationId xmlns:a16="http://schemas.microsoft.com/office/drawing/2014/main" id="{4569BECB-FAB7-5DDB-21F3-AE2F0FC74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28" y="1660531"/>
            <a:ext cx="8306143" cy="4878381"/>
          </a:xfrm>
          <a:prstGeom prst="rect">
            <a:avLst/>
          </a:prstGeom>
          <a:ln>
            <a:noFill/>
          </a:ln>
          <a:effectLst>
            <a:outerShdw blurRad="292100" dist="139700" dir="2700000" algn="tl" rotWithShape="0">
              <a:srgbClr val="333333">
                <a:alpha val="65000"/>
              </a:srgbClr>
            </a:outerShdw>
          </a:effectLst>
        </p:spPr>
      </p:pic>
      <p:pic>
        <p:nvPicPr>
          <p:cNvPr id="11" name="Grafik 10">
            <a:extLst>
              <a:ext uri="{FF2B5EF4-FFF2-40B4-BE49-F238E27FC236}">
                <a16:creationId xmlns:a16="http://schemas.microsoft.com/office/drawing/2014/main" id="{BF16A788-A356-A488-CC37-4EB17EE7C33E}"/>
              </a:ext>
            </a:extLst>
          </p:cNvPr>
          <p:cNvPicPr>
            <a:picLocks noChangeAspect="1"/>
          </p:cNvPicPr>
          <p:nvPr/>
        </p:nvPicPr>
        <p:blipFill rotWithShape="1">
          <a:blip r:embed="rId3">
            <a:extLst>
              <a:ext uri="{28A0092B-C50C-407E-A947-70E740481C1C}">
                <a14:useLocalDpi xmlns:a14="http://schemas.microsoft.com/office/drawing/2010/main" val="0"/>
              </a:ext>
            </a:extLst>
          </a:blip>
          <a:srcRect t="25992" r="32119" b="63434"/>
          <a:stretch/>
        </p:blipFill>
        <p:spPr>
          <a:xfrm>
            <a:off x="4902199" y="4676195"/>
            <a:ext cx="6809959" cy="8047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6507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 example</a:t>
            </a:r>
            <a:endParaRPr dirty="0"/>
          </a:p>
        </p:txBody>
      </p:sp>
      <p:sp>
        <p:nvSpPr>
          <p:cNvPr id="3" name="Content Placeholder 2"/>
          <p:cNvSpPr>
            <a:spLocks noGrp="1"/>
          </p:cNvSpPr>
          <p:nvPr>
            <p:ph idx="1"/>
          </p:nvPr>
        </p:nvSpPr>
        <p:spPr/>
        <p:txBody>
          <a:bodyPr>
            <a:normAutofit/>
          </a:bodyPr>
          <a:lstStyle/>
          <a:p>
            <a:r>
              <a:rPr lang="en-GB" dirty="0"/>
              <a:t>The transformer model</a:t>
            </a:r>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26</a:t>
            </a:fld>
            <a:endParaRPr lang="de-DE" dirty="0"/>
          </a:p>
        </p:txBody>
      </p:sp>
      <p:pic>
        <p:nvPicPr>
          <p:cNvPr id="8" name="Grafik 7">
            <a:extLst>
              <a:ext uri="{FF2B5EF4-FFF2-40B4-BE49-F238E27FC236}">
                <a16:creationId xmlns:a16="http://schemas.microsoft.com/office/drawing/2014/main" id="{63244310-41EA-D37B-4468-0BB129A88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730129"/>
            <a:ext cx="10058400" cy="4532559"/>
          </a:xfrm>
          <a:prstGeom prst="rect">
            <a:avLst/>
          </a:prstGeom>
          <a:ln>
            <a:noFill/>
          </a:ln>
          <a:effectLst>
            <a:outerShdw blurRad="292100" dist="139700" dir="2700000" algn="tl" rotWithShape="0">
              <a:srgbClr val="333333">
                <a:alpha val="65000"/>
              </a:srgbClr>
            </a:outerShdw>
          </a:effectLst>
        </p:spPr>
      </p:pic>
      <p:sp>
        <p:nvSpPr>
          <p:cNvPr id="9" name="Abgerundetes Rechteck 8">
            <a:extLst>
              <a:ext uri="{FF2B5EF4-FFF2-40B4-BE49-F238E27FC236}">
                <a16:creationId xmlns:a16="http://schemas.microsoft.com/office/drawing/2014/main" id="{E388F27D-48C1-150B-764A-A9A82F533198}"/>
              </a:ext>
            </a:extLst>
          </p:cNvPr>
          <p:cNvSpPr/>
          <p:nvPr/>
        </p:nvSpPr>
        <p:spPr>
          <a:xfrm>
            <a:off x="1282700" y="2730500"/>
            <a:ext cx="6972300" cy="495300"/>
          </a:xfrm>
          <a:prstGeom prst="roundRect">
            <a:avLst/>
          </a:prstGeom>
          <a:noFill/>
          <a:ln w="7620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11" name="Textfeld 10">
            <a:extLst>
              <a:ext uri="{FF2B5EF4-FFF2-40B4-BE49-F238E27FC236}">
                <a16:creationId xmlns:a16="http://schemas.microsoft.com/office/drawing/2014/main" id="{177A09A7-690A-96CD-2C5E-AB9C7185D38C}"/>
              </a:ext>
            </a:extLst>
          </p:cNvPr>
          <p:cNvSpPr txBox="1"/>
          <p:nvPr/>
        </p:nvSpPr>
        <p:spPr>
          <a:xfrm>
            <a:off x="8890000" y="3225800"/>
            <a:ext cx="1765300" cy="461665"/>
          </a:xfrm>
          <a:prstGeom prst="rect">
            <a:avLst/>
          </a:prstGeom>
          <a:noFill/>
        </p:spPr>
        <p:txBody>
          <a:bodyPr wrap="square" rtlCol="0">
            <a:spAutoFit/>
          </a:bodyPr>
          <a:lstStyle/>
          <a:p>
            <a:r>
              <a:rPr lang="de-DE" sz="2400" b="1" dirty="0">
                <a:solidFill>
                  <a:srgbClr val="7030A0"/>
                </a:solidFill>
              </a:rPr>
              <a:t>Attention!</a:t>
            </a:r>
          </a:p>
        </p:txBody>
      </p:sp>
      <p:cxnSp>
        <p:nvCxnSpPr>
          <p:cNvPr id="13" name="Gerade Verbindung mit Pfeil 12">
            <a:extLst>
              <a:ext uri="{FF2B5EF4-FFF2-40B4-BE49-F238E27FC236}">
                <a16:creationId xmlns:a16="http://schemas.microsoft.com/office/drawing/2014/main" id="{9754D9AD-B4A2-FA4A-672A-8A54D9A9C4EA}"/>
              </a:ext>
            </a:extLst>
          </p:cNvPr>
          <p:cNvCxnSpPr>
            <a:cxnSpLocks/>
          </p:cNvCxnSpPr>
          <p:nvPr/>
        </p:nvCxnSpPr>
        <p:spPr>
          <a:xfrm flipH="1" flipV="1">
            <a:off x="8305800" y="3136900"/>
            <a:ext cx="635000" cy="319733"/>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13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 example</a:t>
            </a:r>
            <a:endParaRPr dirty="0"/>
          </a:p>
        </p:txBody>
      </p:sp>
      <p:sp>
        <p:nvSpPr>
          <p:cNvPr id="3" name="Content Placeholder 2"/>
          <p:cNvSpPr>
            <a:spLocks noGrp="1"/>
          </p:cNvSpPr>
          <p:nvPr>
            <p:ph idx="1"/>
          </p:nvPr>
        </p:nvSpPr>
        <p:spPr/>
        <p:txBody>
          <a:bodyPr>
            <a:normAutofit/>
          </a:bodyPr>
          <a:lstStyle/>
          <a:p>
            <a:r>
              <a:rPr lang="en-GB" dirty="0"/>
              <a:t>Training loop</a:t>
            </a:r>
          </a:p>
        </p:txBody>
      </p:sp>
      <p:pic>
        <p:nvPicPr>
          <p:cNvPr id="13" name="Grafik 12">
            <a:extLst>
              <a:ext uri="{FF2B5EF4-FFF2-40B4-BE49-F238E27FC236}">
                <a16:creationId xmlns:a16="http://schemas.microsoft.com/office/drawing/2014/main" id="{F0CCF725-5C2E-4FEB-B712-C9A918CF5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306" y="50800"/>
            <a:ext cx="2411071" cy="6721475"/>
          </a:xfrm>
          <a:prstGeom prst="rect">
            <a:avLst/>
          </a:prstGeom>
          <a:ln>
            <a:noFill/>
          </a:ln>
          <a:effectLst>
            <a:outerShdw blurRad="292100" dist="139700" dir="2700000" algn="tl" rotWithShape="0">
              <a:srgbClr val="333333">
                <a:alpha val="65000"/>
              </a:srgbClr>
            </a:outerShdw>
          </a:effectLst>
        </p:spPr>
      </p:pic>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27</a:t>
            </a:fld>
            <a:endParaRPr lang="de-DE" dirty="0"/>
          </a:p>
        </p:txBody>
      </p:sp>
      <p:pic>
        <p:nvPicPr>
          <p:cNvPr id="11" name="Grafik 10">
            <a:extLst>
              <a:ext uri="{FF2B5EF4-FFF2-40B4-BE49-F238E27FC236}">
                <a16:creationId xmlns:a16="http://schemas.microsoft.com/office/drawing/2014/main" id="{98931A73-F001-A175-9201-E2137B6AE9AA}"/>
              </a:ext>
            </a:extLst>
          </p:cNvPr>
          <p:cNvPicPr>
            <a:picLocks noChangeAspect="1"/>
          </p:cNvPicPr>
          <p:nvPr/>
        </p:nvPicPr>
        <p:blipFill rotWithShape="1">
          <a:blip r:embed="rId3">
            <a:extLst>
              <a:ext uri="{28A0092B-C50C-407E-A947-70E740481C1C}">
                <a14:useLocalDpi xmlns:a14="http://schemas.microsoft.com/office/drawing/2010/main" val="0"/>
              </a:ext>
            </a:extLst>
          </a:blip>
          <a:srcRect t="52479" r="32896"/>
          <a:stretch/>
        </p:blipFill>
        <p:spPr>
          <a:xfrm>
            <a:off x="723900" y="3290887"/>
            <a:ext cx="5372100" cy="2886076"/>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CD100D06-CDD5-800A-8CC6-7ED3203097F1}"/>
              </a:ext>
            </a:extLst>
          </p:cNvPr>
          <p:cNvPicPr>
            <a:picLocks noChangeAspect="1"/>
          </p:cNvPicPr>
          <p:nvPr/>
        </p:nvPicPr>
        <p:blipFill rotWithShape="1">
          <a:blip r:embed="rId3">
            <a:extLst>
              <a:ext uri="{28A0092B-C50C-407E-A947-70E740481C1C}">
                <a14:useLocalDpi xmlns:a14="http://schemas.microsoft.com/office/drawing/2010/main" val="0"/>
              </a:ext>
            </a:extLst>
          </a:blip>
          <a:srcRect b="49613"/>
          <a:stretch/>
        </p:blipFill>
        <p:spPr>
          <a:xfrm>
            <a:off x="4038600" y="992188"/>
            <a:ext cx="8005617" cy="3060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1058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 example</a:t>
            </a:r>
            <a:endParaRPr dirty="0"/>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28</a:t>
            </a:fld>
            <a:endParaRPr lang="de-DE" dirty="0"/>
          </a:p>
        </p:txBody>
      </p:sp>
      <p:pic>
        <p:nvPicPr>
          <p:cNvPr id="8" name="Grafik 7">
            <a:extLst>
              <a:ext uri="{FF2B5EF4-FFF2-40B4-BE49-F238E27FC236}">
                <a16:creationId xmlns:a16="http://schemas.microsoft.com/office/drawing/2014/main" id="{D07D5413-82D6-1C07-E31E-872D80F6B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30" y="1570620"/>
            <a:ext cx="10708170" cy="5201655"/>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p:txBody>
          <a:bodyPr>
            <a:normAutofit/>
          </a:bodyPr>
          <a:lstStyle/>
          <a:p>
            <a:r>
              <a:rPr lang="en-GB" dirty="0"/>
              <a:t>Inference</a:t>
            </a:r>
          </a:p>
        </p:txBody>
      </p:sp>
    </p:spTree>
    <p:extLst>
      <p:ext uri="{BB962C8B-B14F-4D97-AF65-F5344CB8AC3E}">
        <p14:creationId xmlns:p14="http://schemas.microsoft.com/office/powerpoint/2010/main" val="2463493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Transformers for images</a:t>
            </a:r>
            <a:endParaRPr dirty="0"/>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29</a:t>
            </a:fld>
            <a:endParaRPr lang="de-DE" dirty="0"/>
          </a:p>
        </p:txBody>
      </p:sp>
      <p:sp>
        <p:nvSpPr>
          <p:cNvPr id="3" name="Content Placeholder 2"/>
          <p:cNvSpPr>
            <a:spLocks noGrp="1"/>
          </p:cNvSpPr>
          <p:nvPr>
            <p:ph idx="1"/>
          </p:nvPr>
        </p:nvSpPr>
        <p:spPr/>
        <p:txBody>
          <a:bodyPr>
            <a:normAutofit/>
          </a:bodyPr>
          <a:lstStyle/>
          <a:p>
            <a:r>
              <a:rPr lang="en-GB" dirty="0"/>
              <a:t>Visualization of attention as a heatmap</a:t>
            </a:r>
          </a:p>
        </p:txBody>
      </p:sp>
      <p:grpSp>
        <p:nvGrpSpPr>
          <p:cNvPr id="18" name="Gruppieren 17">
            <a:extLst>
              <a:ext uri="{FF2B5EF4-FFF2-40B4-BE49-F238E27FC236}">
                <a16:creationId xmlns:a16="http://schemas.microsoft.com/office/drawing/2014/main" id="{4AF5DAE0-EAE6-8028-F6E3-71EED4C7680F}"/>
              </a:ext>
            </a:extLst>
          </p:cNvPr>
          <p:cNvGrpSpPr/>
          <p:nvPr/>
        </p:nvGrpSpPr>
        <p:grpSpPr>
          <a:xfrm>
            <a:off x="6549890" y="1920576"/>
            <a:ext cx="4803910" cy="3887312"/>
            <a:chOff x="6549890" y="1920576"/>
            <a:chExt cx="4803910" cy="3887312"/>
          </a:xfrm>
        </p:grpSpPr>
        <p:sp>
          <p:nvSpPr>
            <p:cNvPr id="16" name="Rechteck 15">
              <a:extLst>
                <a:ext uri="{FF2B5EF4-FFF2-40B4-BE49-F238E27FC236}">
                  <a16:creationId xmlns:a16="http://schemas.microsoft.com/office/drawing/2014/main" id="{9706F54F-963F-9223-17B2-E9BDB6B03852}"/>
                </a:ext>
              </a:extLst>
            </p:cNvPr>
            <p:cNvSpPr/>
            <p:nvPr/>
          </p:nvSpPr>
          <p:spPr>
            <a:xfrm>
              <a:off x="6549890" y="1920576"/>
              <a:ext cx="4803910" cy="3887312"/>
            </a:xfrm>
            <a:prstGeom prst="rect">
              <a:avLst/>
            </a:prstGeom>
            <a:solidFill>
              <a:schemeClr val="bg1"/>
            </a:solidFill>
            <a:ln>
              <a:noFill/>
            </a:ln>
            <a:effectLst>
              <a:outerShdw blurRad="292100" dist="139700" dir="2700000" algn="tl" rotWithShape="0">
                <a:srgbClr val="333333">
                  <a:alpha val="6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oogle Shape;1336;p139" descr="page8image31977040">
              <a:extLst>
                <a:ext uri="{FF2B5EF4-FFF2-40B4-BE49-F238E27FC236}">
                  <a16:creationId xmlns:a16="http://schemas.microsoft.com/office/drawing/2014/main" id="{0F1F7792-BEE5-F1FC-09F0-59AA091A5A29}"/>
                </a:ext>
              </a:extLst>
            </p:cNvPr>
            <p:cNvPicPr preferRelativeResize="0"/>
            <p:nvPr/>
          </p:nvPicPr>
          <p:blipFill rotWithShape="1">
            <a:blip r:embed="rId2">
              <a:alphaModFix/>
            </a:blip>
            <a:srcRect t="47357" r="85513"/>
            <a:stretch/>
          </p:blipFill>
          <p:spPr>
            <a:xfrm>
              <a:off x="6712962" y="1934981"/>
              <a:ext cx="2392613" cy="3751344"/>
            </a:xfrm>
            <a:prstGeom prst="rect">
              <a:avLst/>
            </a:prstGeom>
            <a:noFill/>
            <a:ln>
              <a:noFill/>
            </a:ln>
          </p:spPr>
        </p:pic>
        <p:pic>
          <p:nvPicPr>
            <p:cNvPr id="9" name="Google Shape;1337;p139" descr="page8image31977040">
              <a:extLst>
                <a:ext uri="{FF2B5EF4-FFF2-40B4-BE49-F238E27FC236}">
                  <a16:creationId xmlns:a16="http://schemas.microsoft.com/office/drawing/2014/main" id="{445F2297-BD25-7A8E-1F4B-6B4A018E7355}"/>
                </a:ext>
              </a:extLst>
            </p:cNvPr>
            <p:cNvPicPr preferRelativeResize="0"/>
            <p:nvPr/>
          </p:nvPicPr>
          <p:blipFill rotWithShape="1">
            <a:blip r:embed="rId2">
              <a:alphaModFix/>
            </a:blip>
            <a:srcRect l="87132" t="50176" r="-744"/>
            <a:stretch/>
          </p:blipFill>
          <p:spPr>
            <a:xfrm>
              <a:off x="9105575" y="1953160"/>
              <a:ext cx="2248225" cy="3751344"/>
            </a:xfrm>
            <a:prstGeom prst="rect">
              <a:avLst/>
            </a:prstGeom>
            <a:noFill/>
            <a:ln>
              <a:noFill/>
            </a:ln>
          </p:spPr>
        </p:pic>
      </p:grpSp>
      <p:sp>
        <p:nvSpPr>
          <p:cNvPr id="10" name="Google Shape;1339;p139">
            <a:extLst>
              <a:ext uri="{FF2B5EF4-FFF2-40B4-BE49-F238E27FC236}">
                <a16:creationId xmlns:a16="http://schemas.microsoft.com/office/drawing/2014/main" id="{93415E60-9BFA-D465-ACB1-77148763336C}"/>
              </a:ext>
            </a:extLst>
          </p:cNvPr>
          <p:cNvSpPr txBox="1"/>
          <p:nvPr/>
        </p:nvSpPr>
        <p:spPr>
          <a:xfrm>
            <a:off x="6712962" y="5851307"/>
            <a:ext cx="4426106" cy="46162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2400" dirty="0">
                <a:solidFill>
                  <a:srgbClr val="7030A0"/>
                </a:solidFill>
              </a:rPr>
              <a:t>Adaption von Xu et al. (2022)</a:t>
            </a:r>
            <a:endParaRPr sz="2400" dirty="0">
              <a:solidFill>
                <a:srgbClr val="7030A0"/>
              </a:solidFill>
              <a:latin typeface="Arial"/>
              <a:ea typeface="Arial"/>
              <a:cs typeface="Arial"/>
              <a:sym typeface="Arial"/>
            </a:endParaRPr>
          </a:p>
        </p:txBody>
      </p:sp>
      <p:grpSp>
        <p:nvGrpSpPr>
          <p:cNvPr id="17" name="Gruppieren 16">
            <a:extLst>
              <a:ext uri="{FF2B5EF4-FFF2-40B4-BE49-F238E27FC236}">
                <a16:creationId xmlns:a16="http://schemas.microsoft.com/office/drawing/2014/main" id="{CF3DE495-B597-9891-03F2-430EE983C18F}"/>
              </a:ext>
            </a:extLst>
          </p:cNvPr>
          <p:cNvGrpSpPr/>
          <p:nvPr/>
        </p:nvGrpSpPr>
        <p:grpSpPr>
          <a:xfrm>
            <a:off x="1197643" y="1920576"/>
            <a:ext cx="4978029" cy="3887312"/>
            <a:chOff x="1330036" y="1953160"/>
            <a:chExt cx="4803910" cy="3751344"/>
          </a:xfrm>
        </p:grpSpPr>
        <p:sp>
          <p:nvSpPr>
            <p:cNvPr id="15" name="Rechteck 14">
              <a:extLst>
                <a:ext uri="{FF2B5EF4-FFF2-40B4-BE49-F238E27FC236}">
                  <a16:creationId xmlns:a16="http://schemas.microsoft.com/office/drawing/2014/main" id="{3584B44B-C0F6-081A-1867-C0770EDAEF8E}"/>
                </a:ext>
              </a:extLst>
            </p:cNvPr>
            <p:cNvSpPr/>
            <p:nvPr/>
          </p:nvSpPr>
          <p:spPr>
            <a:xfrm>
              <a:off x="1330036" y="1953160"/>
              <a:ext cx="4803910" cy="3751344"/>
            </a:xfrm>
            <a:prstGeom prst="rect">
              <a:avLst/>
            </a:prstGeom>
            <a:solidFill>
              <a:schemeClr val="bg1"/>
            </a:solidFill>
            <a:ln>
              <a:noFill/>
            </a:ln>
            <a:effectLst>
              <a:outerShdw blurRad="292100" dist="139700" dir="2700000" algn="tl" rotWithShape="0">
                <a:srgbClr val="333333">
                  <a:alpha val="6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 name="Gruppieren 13">
              <a:extLst>
                <a:ext uri="{FF2B5EF4-FFF2-40B4-BE49-F238E27FC236}">
                  <a16:creationId xmlns:a16="http://schemas.microsoft.com/office/drawing/2014/main" id="{F71A5269-D966-2054-90F2-CA19079D206C}"/>
                </a:ext>
              </a:extLst>
            </p:cNvPr>
            <p:cNvGrpSpPr/>
            <p:nvPr/>
          </p:nvGrpSpPr>
          <p:grpSpPr>
            <a:xfrm>
              <a:off x="1493108" y="2043110"/>
              <a:ext cx="4640838" cy="3553266"/>
              <a:chOff x="7504776" y="1771486"/>
              <a:chExt cx="2031701" cy="1797215"/>
            </a:xfrm>
          </p:grpSpPr>
          <p:pic>
            <p:nvPicPr>
              <p:cNvPr id="11" name="Google Shape;1336;p139" descr="page8image31977040">
                <a:extLst>
                  <a:ext uri="{FF2B5EF4-FFF2-40B4-BE49-F238E27FC236}">
                    <a16:creationId xmlns:a16="http://schemas.microsoft.com/office/drawing/2014/main" id="{654C524C-D7E3-8A47-2A67-9A4CCCEDC749}"/>
                  </a:ext>
                </a:extLst>
              </p:cNvPr>
              <p:cNvPicPr preferRelativeResize="0"/>
              <p:nvPr/>
            </p:nvPicPr>
            <p:blipFill rotWithShape="1">
              <a:blip r:embed="rId2">
                <a:alphaModFix/>
              </a:blip>
              <a:srcRect r="85513" b="53758"/>
              <a:stretch/>
            </p:blipFill>
            <p:spPr>
              <a:xfrm>
                <a:off x="7504776" y="1771486"/>
                <a:ext cx="1047458" cy="1666709"/>
              </a:xfrm>
              <a:prstGeom prst="rect">
                <a:avLst/>
              </a:prstGeom>
              <a:noFill/>
              <a:ln>
                <a:noFill/>
              </a:ln>
            </p:spPr>
          </p:pic>
          <p:pic>
            <p:nvPicPr>
              <p:cNvPr id="12" name="Google Shape;1337;p139" descr="page8image31977040">
                <a:extLst>
                  <a:ext uri="{FF2B5EF4-FFF2-40B4-BE49-F238E27FC236}">
                    <a16:creationId xmlns:a16="http://schemas.microsoft.com/office/drawing/2014/main" id="{A8D2ACEC-AA63-15BD-F405-43B2CCDB23CC}"/>
                  </a:ext>
                </a:extLst>
              </p:cNvPr>
              <p:cNvPicPr preferRelativeResize="0"/>
              <p:nvPr/>
            </p:nvPicPr>
            <p:blipFill rotWithShape="1">
              <a:blip r:embed="rId2">
                <a:alphaModFix/>
              </a:blip>
              <a:srcRect l="87132" r="-744" b="50137"/>
              <a:stretch/>
            </p:blipFill>
            <p:spPr>
              <a:xfrm>
                <a:off x="8552232" y="1771487"/>
                <a:ext cx="984245" cy="1797214"/>
              </a:xfrm>
              <a:prstGeom prst="rect">
                <a:avLst/>
              </a:prstGeom>
              <a:noFill/>
              <a:ln>
                <a:noFill/>
              </a:ln>
            </p:spPr>
          </p:pic>
        </p:grpSp>
      </p:grpSp>
    </p:spTree>
    <p:extLst>
      <p:ext uri="{BB962C8B-B14F-4D97-AF65-F5344CB8AC3E}">
        <p14:creationId xmlns:p14="http://schemas.microsoft.com/office/powerpoint/2010/main" val="4738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D1C5C-B352-4215-BB29-31A3D7B2D62F}"/>
              </a:ext>
            </a:extLst>
          </p:cNvPr>
          <p:cNvSpPr>
            <a:spLocks noGrp="1"/>
          </p:cNvSpPr>
          <p:nvPr>
            <p:ph type="title"/>
          </p:nvPr>
        </p:nvSpPr>
        <p:spPr/>
        <p:txBody>
          <a:bodyPr>
            <a:normAutofit/>
          </a:bodyPr>
          <a:lstStyle/>
          <a:p>
            <a:r>
              <a:rPr lang="de-DE" sz="2800" dirty="0"/>
              <a:t>Large Language Models (LLMs)</a:t>
            </a:r>
          </a:p>
        </p:txBody>
      </p:sp>
      <p:sp>
        <p:nvSpPr>
          <p:cNvPr id="4" name="Datumsplatzhalter 3">
            <a:extLst>
              <a:ext uri="{FF2B5EF4-FFF2-40B4-BE49-F238E27FC236}">
                <a16:creationId xmlns:a16="http://schemas.microsoft.com/office/drawing/2014/main" id="{7A6E5628-221A-4296-B3F3-F53ECCABA70E}"/>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3E036E39-30B1-45DE-986B-CEB8FD8B068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E1CE6738-A94E-4FB2-B0A7-C99AD72627B5}"/>
              </a:ext>
            </a:extLst>
          </p:cNvPr>
          <p:cNvSpPr>
            <a:spLocks noGrp="1"/>
          </p:cNvSpPr>
          <p:nvPr>
            <p:ph type="sldNum" sz="quarter" idx="12"/>
          </p:nvPr>
        </p:nvSpPr>
        <p:spPr/>
        <p:txBody>
          <a:bodyPr/>
          <a:lstStyle/>
          <a:p>
            <a:fld id="{C7AA53B9-472A-452D-85DC-3848F0CED037}" type="slidenum">
              <a:rPr lang="de-DE" smtClean="0"/>
              <a:pPr/>
              <a:t>3</a:t>
            </a:fld>
            <a:endParaRPr lang="de-DE" dirty="0"/>
          </a:p>
        </p:txBody>
      </p:sp>
      <p:pic>
        <p:nvPicPr>
          <p:cNvPr id="8" name="Grafik 7">
            <a:extLst>
              <a:ext uri="{FF2B5EF4-FFF2-40B4-BE49-F238E27FC236}">
                <a16:creationId xmlns:a16="http://schemas.microsoft.com/office/drawing/2014/main" id="{F438F92B-229B-40A5-88E0-29FBF4409ED4}"/>
              </a:ext>
            </a:extLst>
          </p:cNvPr>
          <p:cNvPicPr>
            <a:picLocks noChangeAspect="1"/>
          </p:cNvPicPr>
          <p:nvPr/>
        </p:nvPicPr>
        <p:blipFill>
          <a:blip r:embed="rId2"/>
          <a:stretch>
            <a:fillRect/>
          </a:stretch>
        </p:blipFill>
        <p:spPr>
          <a:xfrm>
            <a:off x="6744730" y="725487"/>
            <a:ext cx="5004486" cy="5004486"/>
          </a:xfrm>
          <a:prstGeom prst="rect">
            <a:avLst/>
          </a:prstGeom>
          <a:ln>
            <a:noFill/>
          </a:ln>
          <a:effectLst>
            <a:outerShdw blurRad="292100" dist="139700" dir="2700000" algn="tl" rotWithShape="0">
              <a:srgbClr val="333333">
                <a:alpha val="65000"/>
              </a:srgbClr>
            </a:outerShdw>
          </a:effectLst>
        </p:spPr>
      </p:pic>
      <p:sp>
        <p:nvSpPr>
          <p:cNvPr id="11" name="Rechteck 10">
            <a:extLst>
              <a:ext uri="{FF2B5EF4-FFF2-40B4-BE49-F238E27FC236}">
                <a16:creationId xmlns:a16="http://schemas.microsoft.com/office/drawing/2014/main" id="{81BD9AA1-775D-4A1B-A35B-362062599501}"/>
              </a:ext>
            </a:extLst>
          </p:cNvPr>
          <p:cNvSpPr/>
          <p:nvPr/>
        </p:nvSpPr>
        <p:spPr>
          <a:xfrm>
            <a:off x="442784" y="1274276"/>
            <a:ext cx="6044513" cy="4893647"/>
          </a:xfrm>
          <a:prstGeom prst="rect">
            <a:avLst/>
          </a:prstGeom>
        </p:spPr>
        <p:txBody>
          <a:bodyPr wrap="square">
            <a:spAutoFit/>
          </a:bodyPr>
          <a:lstStyle/>
          <a:p>
            <a:pPr marL="285750" indent="-285750">
              <a:buFont typeface="Arial" panose="020B0604020202020204" pitchFamily="34" charset="0"/>
              <a:buChar char="•"/>
            </a:pPr>
            <a:r>
              <a:rPr lang="en-US" sz="2400" dirty="0"/>
              <a:t>LLMs are models based on deep learning techniques, specifically </a:t>
            </a:r>
            <a:r>
              <a:rPr lang="en-US" sz="2400" dirty="0">
                <a:highlight>
                  <a:srgbClr val="FFFF00"/>
                </a:highlight>
              </a:rPr>
              <a:t>neural networks</a:t>
            </a:r>
            <a:r>
              <a:rPr lang="en-US" sz="2400" dirty="0"/>
              <a:t>, to process and understand patterns in the text.</a:t>
            </a:r>
          </a:p>
          <a:p>
            <a:pPr marL="285750" indent="-285750">
              <a:buFont typeface="Arial" panose="020B0604020202020204" pitchFamily="34" charset="0"/>
              <a:buChar char="•"/>
            </a:pPr>
            <a:r>
              <a:rPr lang="en-US" sz="2400" dirty="0"/>
              <a:t>LLMs are trained on </a:t>
            </a:r>
            <a:r>
              <a:rPr lang="en-US" sz="2400" dirty="0">
                <a:highlight>
                  <a:srgbClr val="FFFF00"/>
                </a:highlight>
              </a:rPr>
              <a:t>massive datasets </a:t>
            </a:r>
            <a:r>
              <a:rPr lang="en-US" sz="2400" dirty="0"/>
              <a:t>that include books, websites, and other text sources.</a:t>
            </a:r>
          </a:p>
          <a:p>
            <a:pPr marL="285750" indent="-285750">
              <a:buFont typeface="Arial" panose="020B0604020202020204" pitchFamily="34" charset="0"/>
              <a:buChar char="•"/>
            </a:pPr>
            <a:r>
              <a:rPr lang="en-US" sz="2400" dirty="0"/>
              <a:t>Through training, LLMs learn how </a:t>
            </a:r>
            <a:r>
              <a:rPr lang="en-US" sz="2400" dirty="0">
                <a:highlight>
                  <a:srgbClr val="FFFF00"/>
                </a:highlight>
              </a:rPr>
              <a:t>words, sentences, and paragraphs</a:t>
            </a:r>
            <a:r>
              <a:rPr lang="en-US" sz="2400" dirty="0"/>
              <a:t> relate to each other, enabling them to understand and generate coherent text.</a:t>
            </a:r>
          </a:p>
          <a:p>
            <a:pPr marL="285750" indent="-285750">
              <a:buFont typeface="Arial" panose="020B0604020202020204" pitchFamily="34" charset="0"/>
              <a:buChar char="•"/>
            </a:pPr>
            <a:r>
              <a:rPr lang="en-US" sz="2400" dirty="0"/>
              <a:t>After training, LLMs can </a:t>
            </a:r>
            <a:r>
              <a:rPr lang="en-US" sz="2400" dirty="0">
                <a:highlight>
                  <a:srgbClr val="FFFF00"/>
                </a:highlight>
              </a:rPr>
              <a:t>generate responses</a:t>
            </a:r>
            <a:r>
              <a:rPr lang="en-US" sz="2400" dirty="0"/>
              <a:t>, summarize information, and assist with various language tasks based on user input.</a:t>
            </a:r>
            <a:endParaRPr lang="de-DE" sz="2400" dirty="0"/>
          </a:p>
        </p:txBody>
      </p:sp>
    </p:spTree>
    <p:extLst>
      <p:ext uri="{BB962C8B-B14F-4D97-AF65-F5344CB8AC3E}">
        <p14:creationId xmlns:p14="http://schemas.microsoft.com/office/powerpoint/2010/main" val="3138234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Data Recovery/Denoising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highlight>
                  <a:srgbClr val="00FFFF"/>
                </a:highlight>
              </a:rPr>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21323" y="452743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30</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23/09/2024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6144572" y="4295646"/>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3.3</a:t>
            </a:r>
            <a:endParaRPr lang="de-DE" sz="4800" dirty="0">
              <a:solidFill>
                <a:schemeClr val="bg1"/>
              </a:solidFill>
              <a:highlight>
                <a:srgbClr val="FF0000"/>
              </a:highlight>
            </a:endParaRPr>
          </a:p>
        </p:txBody>
      </p:sp>
    </p:spTree>
    <p:extLst>
      <p:ext uri="{BB962C8B-B14F-4D97-AF65-F5344CB8AC3E}">
        <p14:creationId xmlns:p14="http://schemas.microsoft.com/office/powerpoint/2010/main" val="501671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C70BBC8-3D70-40E5-9572-F51F8540F642}"/>
              </a:ext>
            </a:extLst>
          </p:cNvPr>
          <p:cNvSpPr>
            <a:spLocks noGrp="1"/>
          </p:cNvSpPr>
          <p:nvPr>
            <p:ph type="title"/>
          </p:nvPr>
        </p:nvSpPr>
        <p:spPr/>
        <p:txBody>
          <a:bodyPr/>
          <a:lstStyle/>
          <a:p>
            <a:r>
              <a:rPr lang="en-US" dirty="0"/>
              <a:t>Retrieval-Augmented Generation</a:t>
            </a:r>
            <a:endParaRPr lang="de-DE" dirty="0"/>
          </a:p>
        </p:txBody>
      </p:sp>
      <p:sp>
        <p:nvSpPr>
          <p:cNvPr id="8" name="Inhaltsplatzhalter 7">
            <a:extLst>
              <a:ext uri="{FF2B5EF4-FFF2-40B4-BE49-F238E27FC236}">
                <a16:creationId xmlns:a16="http://schemas.microsoft.com/office/drawing/2014/main" id="{48A1C4F7-0083-458F-8EB8-CB4C53BBEBA3}"/>
              </a:ext>
            </a:extLst>
          </p:cNvPr>
          <p:cNvSpPr>
            <a:spLocks noGrp="1"/>
          </p:cNvSpPr>
          <p:nvPr>
            <p:ph idx="1"/>
          </p:nvPr>
        </p:nvSpPr>
        <p:spPr>
          <a:xfrm>
            <a:off x="838200" y="1171575"/>
            <a:ext cx="3937907" cy="5005388"/>
          </a:xfrm>
        </p:spPr>
        <p:txBody>
          <a:bodyPr>
            <a:normAutofit fontScale="85000" lnSpcReduction="10000"/>
          </a:bodyPr>
          <a:lstStyle/>
          <a:p>
            <a:pPr marL="0" indent="0">
              <a:lnSpc>
                <a:spcPct val="120000"/>
              </a:lnSpc>
              <a:buNone/>
            </a:pPr>
            <a:r>
              <a:rPr lang="en-US" sz="1800" b="1" dirty="0"/>
              <a:t>Retrieval-Augmented Generation (RAG)</a:t>
            </a:r>
            <a:r>
              <a:rPr lang="en-US" sz="1800" dirty="0"/>
              <a:t> </a:t>
            </a:r>
            <a:br>
              <a:rPr lang="en-US" sz="1800" dirty="0"/>
            </a:br>
            <a:r>
              <a:rPr lang="en-US" sz="1800" dirty="0"/>
              <a:t>is an approach that combines information retrieval from </a:t>
            </a:r>
            <a:r>
              <a:rPr lang="en-US" sz="1800" b="1" dirty="0">
                <a:highlight>
                  <a:srgbClr val="FFFF00"/>
                </a:highlight>
              </a:rPr>
              <a:t>external knowledge sources</a:t>
            </a:r>
            <a:r>
              <a:rPr lang="en-US" sz="1800" dirty="0"/>
              <a:t> with a </a:t>
            </a:r>
            <a:r>
              <a:rPr lang="en-US" sz="1800" b="1" dirty="0">
                <a:highlight>
                  <a:srgbClr val="FFFF00"/>
                </a:highlight>
              </a:rPr>
              <a:t>language model</a:t>
            </a:r>
            <a:r>
              <a:rPr lang="en-US" sz="1800" dirty="0"/>
              <a:t> to generate more informed and accurate responses by </a:t>
            </a:r>
            <a:r>
              <a:rPr lang="en-US" sz="1800" b="1" dirty="0">
                <a:highlight>
                  <a:srgbClr val="FFFF00"/>
                </a:highlight>
              </a:rPr>
              <a:t>retrieving</a:t>
            </a:r>
            <a:r>
              <a:rPr lang="en-US" sz="1800" dirty="0"/>
              <a:t> relevant documents or data before generating an answer.</a:t>
            </a:r>
          </a:p>
          <a:p>
            <a:pPr marL="0" indent="0">
              <a:lnSpc>
                <a:spcPct val="120000"/>
              </a:lnSpc>
              <a:buNone/>
            </a:pPr>
            <a:r>
              <a:rPr lang="en-US" sz="1800" dirty="0"/>
              <a:t>Core Components for RAG are</a:t>
            </a:r>
          </a:p>
          <a:p>
            <a:pPr marL="285750" indent="-285750">
              <a:lnSpc>
                <a:spcPct val="120000"/>
              </a:lnSpc>
            </a:pPr>
            <a:r>
              <a:rPr lang="en-US" sz="1800" b="1" dirty="0"/>
              <a:t>LLM</a:t>
            </a:r>
            <a:r>
              <a:rPr lang="en-US" sz="1800" dirty="0"/>
              <a:t>: The pre-trained language model (e.g., BERT, GPT) that generates the responses. It has been trained on a broad, general corpus during training.</a:t>
            </a:r>
          </a:p>
          <a:p>
            <a:pPr marL="285750" indent="-285750">
              <a:lnSpc>
                <a:spcPct val="120000"/>
              </a:lnSpc>
            </a:pPr>
            <a:r>
              <a:rPr lang="en-US" sz="1800" b="1" dirty="0"/>
              <a:t>Corpus</a:t>
            </a:r>
            <a:r>
              <a:rPr lang="en-US" sz="1800" dirty="0"/>
              <a:t>: The external, domain-specific information provided to the RAG system to improve retrieval and enhance the LLM's output. The LLM uses this corpus at inference time to "look up" relevant information rather than relying solely on its pre-trained knowledge.</a:t>
            </a:r>
            <a:endParaRPr lang="de-DE" sz="1800" dirty="0"/>
          </a:p>
        </p:txBody>
      </p:sp>
      <p:sp>
        <p:nvSpPr>
          <p:cNvPr id="4" name="Datumsplatzhalter 3">
            <a:extLst>
              <a:ext uri="{FF2B5EF4-FFF2-40B4-BE49-F238E27FC236}">
                <a16:creationId xmlns:a16="http://schemas.microsoft.com/office/drawing/2014/main" id="{E048753B-C9B8-4E08-84C9-162ADB7971C0}"/>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C143B70E-9A79-4D15-98D7-157729665DC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B10B48AF-1191-4523-93B7-73548AF4FFDA}"/>
              </a:ext>
            </a:extLst>
          </p:cNvPr>
          <p:cNvSpPr>
            <a:spLocks noGrp="1"/>
          </p:cNvSpPr>
          <p:nvPr>
            <p:ph type="sldNum" sz="quarter" idx="12"/>
          </p:nvPr>
        </p:nvSpPr>
        <p:spPr/>
        <p:txBody>
          <a:bodyPr/>
          <a:lstStyle/>
          <a:p>
            <a:fld id="{C7AA53B9-472A-452D-85DC-3848F0CED037}" type="slidenum">
              <a:rPr lang="de-DE" smtClean="0"/>
              <a:pPr/>
              <a:t>31</a:t>
            </a:fld>
            <a:endParaRPr lang="de-DE" dirty="0"/>
          </a:p>
        </p:txBody>
      </p:sp>
      <p:pic>
        <p:nvPicPr>
          <p:cNvPr id="15" name="Inhaltsplatzhalter 14">
            <a:extLst>
              <a:ext uri="{FF2B5EF4-FFF2-40B4-BE49-F238E27FC236}">
                <a16:creationId xmlns:a16="http://schemas.microsoft.com/office/drawing/2014/main" id="{B046DCBF-6D27-4316-99F3-ACC1EAB59E12}"/>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107843" y="1412421"/>
            <a:ext cx="6836785" cy="3886665"/>
          </a:xfrm>
          <a:prstGeom prst="rect">
            <a:avLst/>
          </a:prstGeom>
          <a:ln>
            <a:noFill/>
          </a:ln>
          <a:effectLst>
            <a:outerShdw blurRad="292100" dist="139700" dir="2700000" algn="tl" rotWithShape="0">
              <a:srgbClr val="333333">
                <a:alpha val="65000"/>
              </a:srgbClr>
            </a:outerShdw>
          </a:effectLst>
        </p:spPr>
      </p:pic>
      <p:sp>
        <p:nvSpPr>
          <p:cNvPr id="19" name="Inhaltsplatzhalter 7">
            <a:extLst>
              <a:ext uri="{FF2B5EF4-FFF2-40B4-BE49-F238E27FC236}">
                <a16:creationId xmlns:a16="http://schemas.microsoft.com/office/drawing/2014/main" id="{B2A2AB36-E965-4350-9196-54B525E40F17}"/>
              </a:ext>
            </a:extLst>
          </p:cNvPr>
          <p:cNvSpPr txBox="1">
            <a:spLocks/>
          </p:cNvSpPr>
          <p:nvPr/>
        </p:nvSpPr>
        <p:spPr>
          <a:xfrm>
            <a:off x="6468836" y="1218406"/>
            <a:ext cx="4114800" cy="5005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DE" dirty="0"/>
          </a:p>
        </p:txBody>
      </p:sp>
    </p:spTree>
    <p:extLst>
      <p:ext uri="{BB962C8B-B14F-4D97-AF65-F5344CB8AC3E}">
        <p14:creationId xmlns:p14="http://schemas.microsoft.com/office/powerpoint/2010/main" val="716517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0A368C-A843-4870-9B20-E4FF6A93407A}"/>
              </a:ext>
            </a:extLst>
          </p:cNvPr>
          <p:cNvSpPr>
            <a:spLocks noGrp="1"/>
          </p:cNvSpPr>
          <p:nvPr>
            <p:ph type="title"/>
          </p:nvPr>
        </p:nvSpPr>
        <p:spPr/>
        <p:txBody>
          <a:bodyPr/>
          <a:lstStyle/>
          <a:p>
            <a:r>
              <a:rPr lang="en-US" dirty="0"/>
              <a:t>Load the Language Model and Tokenizer</a:t>
            </a:r>
            <a:endParaRPr lang="de-DE" dirty="0"/>
          </a:p>
        </p:txBody>
      </p:sp>
      <p:pic>
        <p:nvPicPr>
          <p:cNvPr id="9" name="Inhaltsplatzhalter 8">
            <a:extLst>
              <a:ext uri="{FF2B5EF4-FFF2-40B4-BE49-F238E27FC236}">
                <a16:creationId xmlns:a16="http://schemas.microsoft.com/office/drawing/2014/main" id="{30C8A78F-1EB5-4351-8225-03F2B2D949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0600" y="940609"/>
            <a:ext cx="6480000" cy="2104780"/>
          </a:xfrm>
          <a:prstGeom prst="rect">
            <a:avLst/>
          </a:prstGeom>
          <a:ln>
            <a:noFill/>
          </a:ln>
          <a:effectLst>
            <a:outerShdw blurRad="292100" dist="139700" dir="2700000" algn="tl" rotWithShape="0">
              <a:srgbClr val="333333">
                <a:alpha val="65000"/>
              </a:srgbClr>
            </a:outerShdw>
          </a:effectLst>
        </p:spPr>
      </p:pic>
      <p:sp>
        <p:nvSpPr>
          <p:cNvPr id="4" name="Datumsplatzhalter 3">
            <a:extLst>
              <a:ext uri="{FF2B5EF4-FFF2-40B4-BE49-F238E27FC236}">
                <a16:creationId xmlns:a16="http://schemas.microsoft.com/office/drawing/2014/main" id="{E311884D-CC6A-4995-9624-7305A8346530}"/>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A6B92FC8-D7E9-41F2-99E5-3A73BF88ADA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03D521B1-4F54-4B8F-A51F-285A64DC38B5}"/>
              </a:ext>
            </a:extLst>
          </p:cNvPr>
          <p:cNvSpPr>
            <a:spLocks noGrp="1"/>
          </p:cNvSpPr>
          <p:nvPr>
            <p:ph type="sldNum" sz="quarter" idx="12"/>
          </p:nvPr>
        </p:nvSpPr>
        <p:spPr/>
        <p:txBody>
          <a:bodyPr/>
          <a:lstStyle/>
          <a:p>
            <a:fld id="{C7AA53B9-472A-452D-85DC-3848F0CED037}" type="slidenum">
              <a:rPr lang="de-DE" smtClean="0"/>
              <a:pPr/>
              <a:t>32</a:t>
            </a:fld>
            <a:endParaRPr lang="de-DE" dirty="0"/>
          </a:p>
        </p:txBody>
      </p:sp>
      <p:sp>
        <p:nvSpPr>
          <p:cNvPr id="7" name="Inhaltsplatzhalter 6">
            <a:extLst>
              <a:ext uri="{FF2B5EF4-FFF2-40B4-BE49-F238E27FC236}">
                <a16:creationId xmlns:a16="http://schemas.microsoft.com/office/drawing/2014/main" id="{908A256E-D1F6-47E2-BB08-343C8BE40D64}"/>
              </a:ext>
            </a:extLst>
          </p:cNvPr>
          <p:cNvSpPr>
            <a:spLocks noGrp="1"/>
          </p:cNvSpPr>
          <p:nvPr>
            <p:ph idx="13"/>
          </p:nvPr>
        </p:nvSpPr>
        <p:spPr>
          <a:xfrm>
            <a:off x="838200" y="1218406"/>
            <a:ext cx="4411436" cy="5005388"/>
          </a:xfrm>
        </p:spPr>
        <p:txBody>
          <a:bodyPr>
            <a:normAutofit/>
          </a:bodyPr>
          <a:lstStyle/>
          <a:p>
            <a:pPr marL="0" indent="0">
              <a:buNone/>
            </a:pPr>
            <a:r>
              <a:rPr lang="en-US" sz="1800" dirty="0"/>
              <a:t>You will need the following libraries installed in your environment:</a:t>
            </a:r>
          </a:p>
          <a:p>
            <a:pPr marL="0" indent="0">
              <a:buNone/>
            </a:pPr>
            <a:r>
              <a:rPr lang="en-US" sz="1800" b="1" dirty="0"/>
              <a:t>transformers</a:t>
            </a:r>
            <a:r>
              <a:rPr lang="en-US" sz="1800" dirty="0"/>
              <a:t>: For handling tokenization and model loading.</a:t>
            </a:r>
          </a:p>
          <a:p>
            <a:pPr marL="0" indent="0">
              <a:buNone/>
            </a:pPr>
            <a:r>
              <a:rPr lang="en-US" sz="1800" b="1" dirty="0"/>
              <a:t>torch</a:t>
            </a:r>
            <a:r>
              <a:rPr lang="en-US" sz="1800" dirty="0"/>
              <a:t>: For handling tensors and leveraging the pre-trained model.</a:t>
            </a:r>
          </a:p>
          <a:p>
            <a:pPr marL="0" indent="0">
              <a:buNone/>
            </a:pPr>
            <a:r>
              <a:rPr lang="en-US" sz="1800" b="1" dirty="0" err="1"/>
              <a:t>faiss</a:t>
            </a:r>
            <a:r>
              <a:rPr lang="en-US" sz="1800" dirty="0"/>
              <a:t>: For building a vector search engine.</a:t>
            </a:r>
          </a:p>
          <a:p>
            <a:pPr marL="0" indent="0">
              <a:buNone/>
            </a:pPr>
            <a:r>
              <a:rPr lang="en-US" sz="1800" dirty="0"/>
              <a:t>Here, we use </a:t>
            </a:r>
            <a:r>
              <a:rPr lang="en-US" sz="1800" dirty="0" err="1"/>
              <a:t>DistilBERT</a:t>
            </a:r>
            <a:r>
              <a:rPr lang="en-US" sz="1800" dirty="0"/>
              <a:t>, a pre-trained language model with tokenizer from Hugging Face.</a:t>
            </a:r>
          </a:p>
          <a:p>
            <a:pPr marL="0" indent="0">
              <a:buNone/>
            </a:pPr>
            <a:r>
              <a:rPr lang="en-US" sz="1800" b="1" dirty="0"/>
              <a:t>tokenizer</a:t>
            </a:r>
            <a:r>
              <a:rPr lang="en-US" sz="1800" dirty="0"/>
              <a:t>: Tokenizes the input text into numerical format.</a:t>
            </a:r>
          </a:p>
          <a:p>
            <a:pPr marL="0" indent="0">
              <a:buNone/>
            </a:pPr>
            <a:r>
              <a:rPr lang="en-US" sz="1800" b="1" dirty="0"/>
              <a:t>language model</a:t>
            </a:r>
            <a:r>
              <a:rPr lang="en-US" sz="1800" dirty="0"/>
              <a:t>: Outputs embeddings for the tokenized input, representing the text in a high-dimensional space. </a:t>
            </a:r>
          </a:p>
          <a:p>
            <a:pPr marL="0" indent="0">
              <a:buNone/>
            </a:pPr>
            <a:endParaRPr lang="en-US" sz="1800" dirty="0"/>
          </a:p>
          <a:p>
            <a:pPr marL="0" indent="0">
              <a:buNone/>
            </a:pPr>
            <a:endParaRPr lang="de-DE" sz="1800" dirty="0"/>
          </a:p>
        </p:txBody>
      </p:sp>
      <p:sp>
        <p:nvSpPr>
          <p:cNvPr id="10" name="Rechteck 9">
            <a:extLst>
              <a:ext uri="{FF2B5EF4-FFF2-40B4-BE49-F238E27FC236}">
                <a16:creationId xmlns:a16="http://schemas.microsoft.com/office/drawing/2014/main" id="{FED3E39E-25B2-488B-B96E-798C891D531F}"/>
              </a:ext>
            </a:extLst>
          </p:cNvPr>
          <p:cNvSpPr/>
          <p:nvPr/>
        </p:nvSpPr>
        <p:spPr>
          <a:xfrm>
            <a:off x="5370600" y="3226931"/>
            <a:ext cx="6096000" cy="3124060"/>
          </a:xfrm>
          <a:prstGeom prst="rect">
            <a:avLst/>
          </a:prstGeom>
        </p:spPr>
        <p:txBody>
          <a:bodyPr>
            <a:spAutoFit/>
          </a:bodyPr>
          <a:lstStyle/>
          <a:p>
            <a:pPr>
              <a:lnSpc>
                <a:spcPct val="110000"/>
              </a:lnSpc>
            </a:pPr>
            <a:r>
              <a:rPr lang="en-US" dirty="0"/>
              <a:t>A </a:t>
            </a:r>
            <a:r>
              <a:rPr lang="en-US" b="1" dirty="0">
                <a:highlight>
                  <a:srgbClr val="FFFF00"/>
                </a:highlight>
              </a:rPr>
              <a:t>tokenizer</a:t>
            </a:r>
            <a:r>
              <a:rPr lang="en-US" dirty="0"/>
              <a:t> transforms raw input text (e.g., sentences or documents) into </a:t>
            </a:r>
            <a:r>
              <a:rPr lang="en-US" b="1" dirty="0">
                <a:highlight>
                  <a:srgbClr val="FFFF00"/>
                </a:highlight>
              </a:rPr>
              <a:t>tokens</a:t>
            </a:r>
            <a:r>
              <a:rPr lang="en-US" dirty="0"/>
              <a:t> (smaller units of text) that can be understood and processed by a language model. These tokens are usually numerical representations that the model can use as inputs. </a:t>
            </a:r>
          </a:p>
          <a:p>
            <a:pPr>
              <a:lnSpc>
                <a:spcPct val="110000"/>
              </a:lnSpc>
            </a:pPr>
            <a:r>
              <a:rPr lang="en-US" b="1" dirty="0">
                <a:highlight>
                  <a:srgbClr val="FFFF00"/>
                </a:highlight>
              </a:rPr>
              <a:t>Embedding</a:t>
            </a:r>
            <a:r>
              <a:rPr lang="en-US" dirty="0"/>
              <a:t> refers to the process of converting tokens (usually token IDs) into </a:t>
            </a:r>
            <a:r>
              <a:rPr lang="en-US" b="1" dirty="0">
                <a:highlight>
                  <a:srgbClr val="FFFF00"/>
                </a:highlight>
              </a:rPr>
              <a:t>dense, continuous vectors</a:t>
            </a:r>
            <a:r>
              <a:rPr lang="en-US" dirty="0"/>
              <a:t> that represent the semantic meaning of the text. The embedding is a learned representation that captures the relationships between tokens in a high-dimensional space.</a:t>
            </a:r>
            <a:endParaRPr lang="de-DE" dirty="0"/>
          </a:p>
        </p:txBody>
      </p:sp>
    </p:spTree>
    <p:extLst>
      <p:ext uri="{BB962C8B-B14F-4D97-AF65-F5344CB8AC3E}">
        <p14:creationId xmlns:p14="http://schemas.microsoft.com/office/powerpoint/2010/main" val="982843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F65B9-3BF0-4CB1-AA1D-1BF9A37223DC}"/>
              </a:ext>
            </a:extLst>
          </p:cNvPr>
          <p:cNvSpPr>
            <a:spLocks noGrp="1"/>
          </p:cNvSpPr>
          <p:nvPr>
            <p:ph type="title"/>
          </p:nvPr>
        </p:nvSpPr>
        <p:spPr/>
        <p:txBody>
          <a:bodyPr/>
          <a:lstStyle/>
          <a:p>
            <a:r>
              <a:rPr lang="en-US" dirty="0"/>
              <a:t>Prepare Documents for the Vector Database</a:t>
            </a:r>
            <a:endParaRPr lang="de-DE" dirty="0"/>
          </a:p>
        </p:txBody>
      </p:sp>
      <p:sp>
        <p:nvSpPr>
          <p:cNvPr id="3" name="Inhaltsplatzhalter 2">
            <a:extLst>
              <a:ext uri="{FF2B5EF4-FFF2-40B4-BE49-F238E27FC236}">
                <a16:creationId xmlns:a16="http://schemas.microsoft.com/office/drawing/2014/main" id="{AF03D547-38EC-43AF-8563-DBA4CB309CAF}"/>
              </a:ext>
            </a:extLst>
          </p:cNvPr>
          <p:cNvSpPr>
            <a:spLocks noGrp="1"/>
          </p:cNvSpPr>
          <p:nvPr>
            <p:ph idx="1"/>
          </p:nvPr>
        </p:nvSpPr>
        <p:spPr/>
        <p:txBody>
          <a:bodyPr>
            <a:normAutofit/>
          </a:bodyPr>
          <a:lstStyle/>
          <a:p>
            <a:pPr marL="0" indent="0">
              <a:lnSpc>
                <a:spcPct val="110000"/>
              </a:lnSpc>
              <a:buNone/>
            </a:pPr>
            <a:r>
              <a:rPr lang="en-US" sz="1800" dirty="0"/>
              <a:t>Next, define some example </a:t>
            </a:r>
            <a:r>
              <a:rPr lang="en-US" sz="1800" b="1" dirty="0">
                <a:highlight>
                  <a:srgbClr val="FFFF00"/>
                </a:highlight>
              </a:rPr>
              <a:t>documents</a:t>
            </a:r>
            <a:r>
              <a:rPr lang="en-US" sz="1800" dirty="0"/>
              <a:t> that will be stored in the vector database. Each document will later be </a:t>
            </a:r>
            <a:r>
              <a:rPr lang="en-US" sz="1800" b="1" dirty="0">
                <a:highlight>
                  <a:srgbClr val="FFFF00"/>
                </a:highlight>
              </a:rPr>
              <a:t>encoded</a:t>
            </a:r>
            <a:r>
              <a:rPr lang="en-US" sz="1800" dirty="0"/>
              <a:t> into vectors for efficient similarity search. These documents represent a small collection, but in a real-world scenario, you'd use a much larger document set.</a:t>
            </a:r>
            <a:endParaRPr lang="de-DE" sz="1800" dirty="0"/>
          </a:p>
        </p:txBody>
      </p:sp>
      <p:sp>
        <p:nvSpPr>
          <p:cNvPr id="4" name="Datumsplatzhalter 3">
            <a:extLst>
              <a:ext uri="{FF2B5EF4-FFF2-40B4-BE49-F238E27FC236}">
                <a16:creationId xmlns:a16="http://schemas.microsoft.com/office/drawing/2014/main" id="{77D75177-3348-4F1A-8B33-60775AD5E3D4}"/>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0AAF2323-0066-4D43-AE7C-DB2260C0FEB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063F0400-B725-4F09-9B71-B46BF37F3622}"/>
              </a:ext>
            </a:extLst>
          </p:cNvPr>
          <p:cNvSpPr>
            <a:spLocks noGrp="1"/>
          </p:cNvSpPr>
          <p:nvPr>
            <p:ph type="sldNum" sz="quarter" idx="12"/>
          </p:nvPr>
        </p:nvSpPr>
        <p:spPr/>
        <p:txBody>
          <a:bodyPr/>
          <a:lstStyle/>
          <a:p>
            <a:fld id="{C7AA53B9-472A-452D-85DC-3848F0CED037}" type="slidenum">
              <a:rPr lang="de-DE" smtClean="0"/>
              <a:pPr/>
              <a:t>33</a:t>
            </a:fld>
            <a:endParaRPr lang="de-DE" dirty="0"/>
          </a:p>
        </p:txBody>
      </p:sp>
      <p:sp>
        <p:nvSpPr>
          <p:cNvPr id="8" name="Rechteck 7">
            <a:extLst>
              <a:ext uri="{FF2B5EF4-FFF2-40B4-BE49-F238E27FC236}">
                <a16:creationId xmlns:a16="http://schemas.microsoft.com/office/drawing/2014/main" id="{53C75139-FF7F-4374-80FD-E0A0CCE6B063}"/>
              </a:ext>
            </a:extLst>
          </p:cNvPr>
          <p:cNvSpPr/>
          <p:nvPr/>
        </p:nvSpPr>
        <p:spPr>
          <a:xfrm>
            <a:off x="4986600" y="3541832"/>
            <a:ext cx="6096000" cy="2209964"/>
          </a:xfrm>
          <a:prstGeom prst="rect">
            <a:avLst/>
          </a:prstGeom>
        </p:spPr>
        <p:txBody>
          <a:bodyPr wrap="square">
            <a:spAutoFit/>
          </a:bodyPr>
          <a:lstStyle/>
          <a:p>
            <a:pPr>
              <a:lnSpc>
                <a:spcPct val="110000"/>
              </a:lnSpc>
            </a:pPr>
            <a:r>
              <a:rPr lang="en-US" dirty="0"/>
              <a:t>The </a:t>
            </a:r>
            <a:r>
              <a:rPr lang="en-US" b="1" dirty="0"/>
              <a:t>vector base</a:t>
            </a:r>
            <a:r>
              <a:rPr lang="en-US" dirty="0"/>
              <a:t> is a specialized database that </a:t>
            </a:r>
            <a:r>
              <a:rPr lang="en-US" dirty="0">
                <a:highlight>
                  <a:srgbClr val="FFFF00"/>
                </a:highlight>
              </a:rPr>
              <a:t>stores document embeddings</a:t>
            </a:r>
            <a:r>
              <a:rPr lang="en-US" dirty="0"/>
              <a:t> and enables </a:t>
            </a:r>
            <a:r>
              <a:rPr lang="en-US" dirty="0">
                <a:highlight>
                  <a:srgbClr val="FFFF00"/>
                </a:highlight>
              </a:rPr>
              <a:t>efficient similarity search </a:t>
            </a:r>
            <a:r>
              <a:rPr lang="en-US" dirty="0"/>
              <a:t>between query and document vectors. It uses distance metrics to retrieve the most relevant documents, which are then passed to the language model to generate a response. By using vector-based search, RAG systems can provide more accurate and contextually relevant answers.</a:t>
            </a:r>
            <a:endParaRPr lang="de-DE" dirty="0"/>
          </a:p>
        </p:txBody>
      </p:sp>
      <p:pic>
        <p:nvPicPr>
          <p:cNvPr id="10" name="Grafik 9">
            <a:extLst>
              <a:ext uri="{FF2B5EF4-FFF2-40B4-BE49-F238E27FC236}">
                <a16:creationId xmlns:a16="http://schemas.microsoft.com/office/drawing/2014/main" id="{625DB226-4B92-4B04-827B-405BA0299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600" y="1404455"/>
            <a:ext cx="6480000" cy="18514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3645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49DEE4-10EF-4A03-8D38-13C8D88E3670}"/>
              </a:ext>
            </a:extLst>
          </p:cNvPr>
          <p:cNvSpPr>
            <a:spLocks noGrp="1"/>
          </p:cNvSpPr>
          <p:nvPr>
            <p:ph type="title"/>
          </p:nvPr>
        </p:nvSpPr>
        <p:spPr/>
        <p:txBody>
          <a:bodyPr/>
          <a:lstStyle/>
          <a:p>
            <a:r>
              <a:rPr lang="de-DE" dirty="0" err="1"/>
              <a:t>Encode</a:t>
            </a:r>
            <a:r>
              <a:rPr lang="de-DE" dirty="0"/>
              <a:t> </a:t>
            </a:r>
            <a:r>
              <a:rPr lang="de-DE" dirty="0" err="1"/>
              <a:t>Documents</a:t>
            </a:r>
            <a:r>
              <a:rPr lang="de-DE" dirty="0"/>
              <a:t> </a:t>
            </a:r>
            <a:r>
              <a:rPr lang="de-DE" dirty="0" err="1"/>
              <a:t>into</a:t>
            </a:r>
            <a:r>
              <a:rPr lang="de-DE" dirty="0"/>
              <a:t> </a:t>
            </a:r>
            <a:r>
              <a:rPr lang="de-DE" dirty="0" err="1"/>
              <a:t>Vectors</a:t>
            </a:r>
            <a:endParaRPr lang="de-DE" dirty="0"/>
          </a:p>
        </p:txBody>
      </p:sp>
      <p:pic>
        <p:nvPicPr>
          <p:cNvPr id="9" name="Inhaltsplatzhalter 8">
            <a:extLst>
              <a:ext uri="{FF2B5EF4-FFF2-40B4-BE49-F238E27FC236}">
                <a16:creationId xmlns:a16="http://schemas.microsoft.com/office/drawing/2014/main" id="{86E8BA86-E93A-473F-AC9E-DB7B189C7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5271" y="1420586"/>
            <a:ext cx="6480000" cy="2173669"/>
          </a:xfrm>
          <a:prstGeom prst="rect">
            <a:avLst/>
          </a:prstGeom>
          <a:ln>
            <a:noFill/>
          </a:ln>
          <a:effectLst>
            <a:outerShdw blurRad="292100" dist="139700" dir="2700000" algn="tl" rotWithShape="0">
              <a:srgbClr val="333333">
                <a:alpha val="65000"/>
              </a:srgbClr>
            </a:outerShdw>
          </a:effectLst>
        </p:spPr>
      </p:pic>
      <p:sp>
        <p:nvSpPr>
          <p:cNvPr id="4" name="Datumsplatzhalter 3">
            <a:extLst>
              <a:ext uri="{FF2B5EF4-FFF2-40B4-BE49-F238E27FC236}">
                <a16:creationId xmlns:a16="http://schemas.microsoft.com/office/drawing/2014/main" id="{B9DC96A2-DAA5-4C48-BB68-D8C65B956D00}"/>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366CE1CA-C4F9-4BD7-890A-EC071B512F8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E9FC5CD2-FBC6-4D2B-A8CC-531FA58B88CE}"/>
              </a:ext>
            </a:extLst>
          </p:cNvPr>
          <p:cNvSpPr>
            <a:spLocks noGrp="1"/>
          </p:cNvSpPr>
          <p:nvPr>
            <p:ph type="sldNum" sz="quarter" idx="12"/>
          </p:nvPr>
        </p:nvSpPr>
        <p:spPr/>
        <p:txBody>
          <a:bodyPr/>
          <a:lstStyle/>
          <a:p>
            <a:fld id="{C7AA53B9-472A-452D-85DC-3848F0CED037}" type="slidenum">
              <a:rPr lang="de-DE" smtClean="0"/>
              <a:pPr/>
              <a:t>34</a:t>
            </a:fld>
            <a:endParaRPr lang="de-DE" dirty="0"/>
          </a:p>
        </p:txBody>
      </p:sp>
      <p:sp>
        <p:nvSpPr>
          <p:cNvPr id="10" name="Rechteck 9">
            <a:extLst>
              <a:ext uri="{FF2B5EF4-FFF2-40B4-BE49-F238E27FC236}">
                <a16:creationId xmlns:a16="http://schemas.microsoft.com/office/drawing/2014/main" id="{516CC67A-E50F-492B-A4D8-350FEBB52D8E}"/>
              </a:ext>
            </a:extLst>
          </p:cNvPr>
          <p:cNvSpPr/>
          <p:nvPr/>
        </p:nvSpPr>
        <p:spPr>
          <a:xfrm>
            <a:off x="701851" y="1270478"/>
            <a:ext cx="4114800" cy="4647554"/>
          </a:xfrm>
          <a:prstGeom prst="rect">
            <a:avLst/>
          </a:prstGeom>
        </p:spPr>
        <p:txBody>
          <a:bodyPr wrap="square">
            <a:spAutoFit/>
          </a:bodyPr>
          <a:lstStyle/>
          <a:p>
            <a:pPr>
              <a:lnSpc>
                <a:spcPct val="110000"/>
              </a:lnSpc>
            </a:pPr>
            <a:r>
              <a:rPr lang="de-DE" dirty="0" err="1"/>
              <a:t>We</a:t>
            </a:r>
            <a:r>
              <a:rPr lang="de-DE" dirty="0"/>
              <a:t> </a:t>
            </a:r>
            <a:r>
              <a:rPr lang="de-DE" dirty="0" err="1"/>
              <a:t>create</a:t>
            </a:r>
            <a:r>
              <a:rPr lang="de-DE" dirty="0"/>
              <a:t> a </a:t>
            </a:r>
            <a:r>
              <a:rPr lang="de-DE" dirty="0" err="1"/>
              <a:t>function</a:t>
            </a:r>
            <a:r>
              <a:rPr lang="de-DE" dirty="0"/>
              <a:t> </a:t>
            </a:r>
            <a:r>
              <a:rPr lang="de-DE" dirty="0" err="1"/>
              <a:t>to</a:t>
            </a:r>
            <a:r>
              <a:rPr lang="de-DE" dirty="0"/>
              <a:t> </a:t>
            </a:r>
            <a:r>
              <a:rPr lang="de-DE" b="1" dirty="0" err="1">
                <a:highlight>
                  <a:srgbClr val="FFFF00"/>
                </a:highlight>
              </a:rPr>
              <a:t>encode</a:t>
            </a:r>
            <a:r>
              <a:rPr lang="de-DE" dirty="0"/>
              <a:t> </a:t>
            </a:r>
            <a:r>
              <a:rPr lang="de-DE" dirty="0" err="1"/>
              <a:t>the</a:t>
            </a:r>
            <a:r>
              <a:rPr lang="de-DE" dirty="0"/>
              <a:t> </a:t>
            </a:r>
            <a:r>
              <a:rPr lang="de-DE" dirty="0" err="1"/>
              <a:t>documents</a:t>
            </a:r>
            <a:r>
              <a:rPr lang="de-DE" dirty="0"/>
              <a:t> </a:t>
            </a:r>
            <a:r>
              <a:rPr lang="de-DE" dirty="0" err="1"/>
              <a:t>into</a:t>
            </a:r>
            <a:r>
              <a:rPr lang="de-DE" dirty="0"/>
              <a:t> </a:t>
            </a:r>
            <a:r>
              <a:rPr lang="de-DE" dirty="0" err="1"/>
              <a:t>vectors</a:t>
            </a:r>
            <a:r>
              <a:rPr lang="de-DE" dirty="0"/>
              <a:t> </a:t>
            </a:r>
            <a:r>
              <a:rPr lang="de-DE" dirty="0" err="1"/>
              <a:t>using</a:t>
            </a:r>
            <a:r>
              <a:rPr lang="de-DE" dirty="0"/>
              <a:t> </a:t>
            </a:r>
            <a:r>
              <a:rPr lang="de-DE" dirty="0" err="1"/>
              <a:t>the</a:t>
            </a:r>
            <a:r>
              <a:rPr lang="de-DE" dirty="0"/>
              <a:t> </a:t>
            </a:r>
            <a:r>
              <a:rPr lang="de-DE" dirty="0" err="1"/>
              <a:t>pre-trained</a:t>
            </a:r>
            <a:r>
              <a:rPr lang="de-DE" dirty="0"/>
              <a:t> </a:t>
            </a:r>
            <a:r>
              <a:rPr lang="de-DE" dirty="0" err="1"/>
              <a:t>language</a:t>
            </a:r>
            <a:r>
              <a:rPr lang="de-DE" dirty="0"/>
              <a:t> </a:t>
            </a:r>
            <a:r>
              <a:rPr lang="de-DE" dirty="0" err="1"/>
              <a:t>model</a:t>
            </a:r>
            <a:r>
              <a:rPr lang="de-DE" dirty="0"/>
              <a:t>. </a:t>
            </a:r>
            <a:r>
              <a:rPr lang="de-DE" dirty="0" err="1"/>
              <a:t>We</a:t>
            </a:r>
            <a:r>
              <a:rPr lang="de-DE" dirty="0"/>
              <a:t> </a:t>
            </a:r>
            <a:r>
              <a:rPr lang="de-DE" dirty="0" err="1"/>
              <a:t>use</a:t>
            </a:r>
            <a:r>
              <a:rPr lang="de-DE" dirty="0"/>
              <a:t> </a:t>
            </a:r>
            <a:r>
              <a:rPr lang="de-DE" dirty="0" err="1"/>
              <a:t>average</a:t>
            </a:r>
            <a:r>
              <a:rPr lang="de-DE" dirty="0"/>
              <a:t> </a:t>
            </a:r>
            <a:r>
              <a:rPr lang="de-DE" dirty="0" err="1"/>
              <a:t>pooling</a:t>
            </a:r>
            <a:r>
              <a:rPr lang="de-DE" dirty="0"/>
              <a:t> </a:t>
            </a:r>
            <a:r>
              <a:rPr lang="de-DE" dirty="0" err="1"/>
              <a:t>over</a:t>
            </a:r>
            <a:r>
              <a:rPr lang="de-DE" dirty="0"/>
              <a:t> </a:t>
            </a:r>
            <a:r>
              <a:rPr lang="de-DE" dirty="0" err="1"/>
              <a:t>the</a:t>
            </a:r>
            <a:r>
              <a:rPr lang="de-DE" dirty="0"/>
              <a:t> </a:t>
            </a:r>
            <a:r>
              <a:rPr lang="de-DE" dirty="0" err="1"/>
              <a:t>token</a:t>
            </a:r>
            <a:r>
              <a:rPr lang="de-DE" dirty="0"/>
              <a:t> </a:t>
            </a:r>
            <a:r>
              <a:rPr lang="de-DE" dirty="0" err="1"/>
              <a:t>embeddings</a:t>
            </a:r>
            <a:r>
              <a:rPr lang="de-DE" dirty="0"/>
              <a:t> </a:t>
            </a:r>
            <a:r>
              <a:rPr lang="de-DE" dirty="0" err="1"/>
              <a:t>to</a:t>
            </a:r>
            <a:r>
              <a:rPr lang="de-DE" dirty="0"/>
              <a:t> </a:t>
            </a:r>
            <a:r>
              <a:rPr lang="de-DE" dirty="0" err="1"/>
              <a:t>generate</a:t>
            </a:r>
            <a:r>
              <a:rPr lang="de-DE" dirty="0"/>
              <a:t> a </a:t>
            </a:r>
            <a:r>
              <a:rPr lang="de-DE" dirty="0" err="1"/>
              <a:t>single</a:t>
            </a:r>
            <a:r>
              <a:rPr lang="de-DE" dirty="0"/>
              <a:t> </a:t>
            </a:r>
            <a:r>
              <a:rPr lang="de-DE" dirty="0" err="1"/>
              <a:t>fixed</a:t>
            </a:r>
            <a:r>
              <a:rPr lang="de-DE" dirty="0"/>
              <a:t>-size </a:t>
            </a:r>
            <a:r>
              <a:rPr lang="de-DE" dirty="0" err="1"/>
              <a:t>vector</a:t>
            </a:r>
            <a:r>
              <a:rPr lang="de-DE" dirty="0"/>
              <a:t> </a:t>
            </a:r>
            <a:r>
              <a:rPr lang="de-DE" dirty="0" err="1"/>
              <a:t>for</a:t>
            </a:r>
            <a:r>
              <a:rPr lang="de-DE" dirty="0"/>
              <a:t> </a:t>
            </a:r>
            <a:r>
              <a:rPr lang="de-DE" dirty="0" err="1"/>
              <a:t>each</a:t>
            </a:r>
            <a:r>
              <a:rPr lang="de-DE" dirty="0"/>
              <a:t> </a:t>
            </a:r>
            <a:r>
              <a:rPr lang="de-DE" dirty="0" err="1"/>
              <a:t>document</a:t>
            </a:r>
            <a:r>
              <a:rPr lang="de-DE" dirty="0"/>
              <a:t>. </a:t>
            </a:r>
            <a:r>
              <a:rPr lang="en-US" dirty="0"/>
              <a:t>This function takes in a list of documents, </a:t>
            </a:r>
            <a:r>
              <a:rPr lang="en-US" b="1" dirty="0">
                <a:highlight>
                  <a:srgbClr val="FFFF00"/>
                </a:highlight>
              </a:rPr>
              <a:t>tokenizes</a:t>
            </a:r>
            <a:r>
              <a:rPr lang="en-US" dirty="0"/>
              <a:t> them, and then passes them through the language model to get the </a:t>
            </a:r>
            <a:r>
              <a:rPr lang="en-US" b="1" dirty="0">
                <a:highlight>
                  <a:srgbClr val="FFFF00"/>
                </a:highlight>
              </a:rPr>
              <a:t>embeddings</a:t>
            </a:r>
            <a:r>
              <a:rPr lang="en-US" dirty="0"/>
              <a:t> (vector representations).</a:t>
            </a:r>
          </a:p>
          <a:p>
            <a:pPr>
              <a:lnSpc>
                <a:spcPct val="110000"/>
              </a:lnSpc>
            </a:pPr>
            <a:r>
              <a:rPr lang="en-US" b="1" dirty="0">
                <a:highlight>
                  <a:srgbClr val="FFFF00"/>
                </a:highlight>
              </a:rPr>
              <a:t>Pooling</a:t>
            </a:r>
            <a:r>
              <a:rPr lang="en-US" dirty="0"/>
              <a:t> refers to the process of combining the individual token embeddings from a sequence (e.g., a sentence or document) into a single vector that represents the entire sequence. </a:t>
            </a:r>
            <a:endParaRPr lang="de-DE" dirty="0"/>
          </a:p>
        </p:txBody>
      </p:sp>
      <p:sp>
        <p:nvSpPr>
          <p:cNvPr id="14" name="Rechteck 13">
            <a:extLst>
              <a:ext uri="{FF2B5EF4-FFF2-40B4-BE49-F238E27FC236}">
                <a16:creationId xmlns:a16="http://schemas.microsoft.com/office/drawing/2014/main" id="{3481BD2C-A1D3-45A8-A530-B65BCAA28724}"/>
              </a:ext>
            </a:extLst>
          </p:cNvPr>
          <p:cNvSpPr/>
          <p:nvPr/>
        </p:nvSpPr>
        <p:spPr>
          <a:xfrm>
            <a:off x="5165271" y="3850009"/>
            <a:ext cx="6096000" cy="1905265"/>
          </a:xfrm>
          <a:prstGeom prst="rect">
            <a:avLst/>
          </a:prstGeom>
        </p:spPr>
        <p:txBody>
          <a:bodyPr>
            <a:spAutoFit/>
          </a:bodyPr>
          <a:lstStyle/>
          <a:p>
            <a:pPr marL="285750" indent="-285750">
              <a:lnSpc>
                <a:spcPct val="110000"/>
              </a:lnSpc>
              <a:buFont typeface="Arial" panose="020B0604020202020204" pitchFamily="34" charset="0"/>
              <a:buChar char="•"/>
            </a:pPr>
            <a:r>
              <a:rPr lang="en-US" b="1" dirty="0">
                <a:highlight>
                  <a:srgbClr val="FFFF00"/>
                </a:highlight>
              </a:rPr>
              <a:t>Tokenization</a:t>
            </a:r>
            <a:r>
              <a:rPr lang="en-US" dirty="0"/>
              <a:t> breaks text into tokens, and each token is mapped to an </a:t>
            </a:r>
            <a:r>
              <a:rPr lang="en-US" b="1" dirty="0">
                <a:highlight>
                  <a:srgbClr val="FFFF00"/>
                </a:highlight>
              </a:rPr>
              <a:t>embedding</a:t>
            </a:r>
            <a:r>
              <a:rPr lang="en-US" dirty="0"/>
              <a:t>.</a:t>
            </a:r>
          </a:p>
          <a:p>
            <a:pPr marL="285750" indent="-285750">
              <a:lnSpc>
                <a:spcPct val="110000"/>
              </a:lnSpc>
              <a:buFont typeface="Arial" panose="020B0604020202020204" pitchFamily="34" charset="0"/>
              <a:buChar char="•"/>
            </a:pPr>
            <a:r>
              <a:rPr lang="en-US" b="1" dirty="0">
                <a:highlight>
                  <a:srgbClr val="FFFF00"/>
                </a:highlight>
              </a:rPr>
              <a:t>Pooling</a:t>
            </a:r>
            <a:r>
              <a:rPr lang="en-US" dirty="0"/>
              <a:t> reduces token-level embeddings into a single fixed-size vector to represent the entire document or query. Different types of pooling (mean, max, CLS) are used depending on the task and model.</a:t>
            </a:r>
          </a:p>
        </p:txBody>
      </p:sp>
    </p:spTree>
    <p:extLst>
      <p:ext uri="{BB962C8B-B14F-4D97-AF65-F5344CB8AC3E}">
        <p14:creationId xmlns:p14="http://schemas.microsoft.com/office/powerpoint/2010/main" val="1711687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C111A-2837-4CE0-BF8B-F916AE0C7B07}"/>
              </a:ext>
            </a:extLst>
          </p:cNvPr>
          <p:cNvSpPr>
            <a:spLocks noGrp="1"/>
          </p:cNvSpPr>
          <p:nvPr>
            <p:ph type="title"/>
          </p:nvPr>
        </p:nvSpPr>
        <p:spPr/>
        <p:txBody>
          <a:bodyPr>
            <a:normAutofit/>
          </a:bodyPr>
          <a:lstStyle/>
          <a:p>
            <a:r>
              <a:rPr lang="de-DE" dirty="0" err="1"/>
              <a:t>Build</a:t>
            </a:r>
            <a:r>
              <a:rPr lang="de-DE" dirty="0"/>
              <a:t> </a:t>
            </a:r>
            <a:r>
              <a:rPr lang="de-DE" dirty="0" err="1"/>
              <a:t>the</a:t>
            </a:r>
            <a:r>
              <a:rPr lang="de-DE" dirty="0"/>
              <a:t> FAISS Index</a:t>
            </a:r>
          </a:p>
        </p:txBody>
      </p:sp>
      <p:sp>
        <p:nvSpPr>
          <p:cNvPr id="3" name="Inhaltsplatzhalter 2">
            <a:extLst>
              <a:ext uri="{FF2B5EF4-FFF2-40B4-BE49-F238E27FC236}">
                <a16:creationId xmlns:a16="http://schemas.microsoft.com/office/drawing/2014/main" id="{A38D771D-087D-4314-B9CB-452274C343BA}"/>
              </a:ext>
            </a:extLst>
          </p:cNvPr>
          <p:cNvSpPr>
            <a:spLocks noGrp="1"/>
          </p:cNvSpPr>
          <p:nvPr>
            <p:ph idx="1"/>
          </p:nvPr>
        </p:nvSpPr>
        <p:spPr/>
        <p:txBody>
          <a:bodyPr>
            <a:normAutofit/>
          </a:bodyPr>
          <a:lstStyle/>
          <a:p>
            <a:pPr marL="0" indent="0">
              <a:lnSpc>
                <a:spcPct val="110000"/>
              </a:lnSpc>
              <a:buNone/>
            </a:pPr>
            <a:r>
              <a:rPr lang="en-US" sz="1800" dirty="0"/>
              <a:t>We use FAISS, a library for efficient similarity search, to build the vector search engine. </a:t>
            </a:r>
            <a:br>
              <a:rPr lang="en-US" sz="1800" dirty="0"/>
            </a:br>
            <a:r>
              <a:rPr lang="en-US" sz="1800" dirty="0"/>
              <a:t>The IndexFlatL2 method builds an index that uses L2 distance (Euclidean distance) for similarity search. This is the simplest type of FAISS index, where all vectors are stored and compared using brute-force search. This is effective only for small datasets but scales poorly with large datasets. </a:t>
            </a:r>
          </a:p>
          <a:p>
            <a:pPr marL="0" indent="0">
              <a:lnSpc>
                <a:spcPct val="110000"/>
              </a:lnSpc>
              <a:buNone/>
            </a:pPr>
            <a:r>
              <a:rPr lang="en-US" sz="1800" dirty="0"/>
              <a:t>FAISS provides several types of indexes, each optimized for different use cases. </a:t>
            </a:r>
            <a:endParaRPr lang="de-DE" sz="1800" dirty="0"/>
          </a:p>
        </p:txBody>
      </p:sp>
      <p:sp>
        <p:nvSpPr>
          <p:cNvPr id="4" name="Datumsplatzhalter 3">
            <a:extLst>
              <a:ext uri="{FF2B5EF4-FFF2-40B4-BE49-F238E27FC236}">
                <a16:creationId xmlns:a16="http://schemas.microsoft.com/office/drawing/2014/main" id="{19AADE2A-F88C-4148-B757-BE24CE7058DE}"/>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6A2D7F9E-00CF-4347-8144-C95D1E0AF8FB}"/>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C3557057-51E6-4DC6-9958-BE51F5184447}"/>
              </a:ext>
            </a:extLst>
          </p:cNvPr>
          <p:cNvSpPr>
            <a:spLocks noGrp="1"/>
          </p:cNvSpPr>
          <p:nvPr>
            <p:ph type="sldNum" sz="quarter" idx="12"/>
          </p:nvPr>
        </p:nvSpPr>
        <p:spPr/>
        <p:txBody>
          <a:bodyPr/>
          <a:lstStyle/>
          <a:p>
            <a:fld id="{C7AA53B9-472A-452D-85DC-3848F0CED037}" type="slidenum">
              <a:rPr lang="de-DE" smtClean="0"/>
              <a:pPr/>
              <a:t>35</a:t>
            </a:fld>
            <a:endParaRPr lang="de-DE" dirty="0"/>
          </a:p>
        </p:txBody>
      </p:sp>
      <p:pic>
        <p:nvPicPr>
          <p:cNvPr id="9" name="Inhaltsplatzhalter 8">
            <a:extLst>
              <a:ext uri="{FF2B5EF4-FFF2-40B4-BE49-F238E27FC236}">
                <a16:creationId xmlns:a16="http://schemas.microsoft.com/office/drawing/2014/main" id="{D34E9976-48F7-4969-AAED-3BBBB588B1CD}"/>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201785" y="996043"/>
            <a:ext cx="6480000" cy="771912"/>
          </a:xfrm>
          <a:prstGeom prst="rect">
            <a:avLst/>
          </a:prstGeom>
          <a:ln>
            <a:noFill/>
          </a:ln>
          <a:effectLst>
            <a:outerShdw blurRad="292100" dist="139700" dir="2700000" algn="tl" rotWithShape="0">
              <a:srgbClr val="333333">
                <a:alpha val="65000"/>
              </a:srgbClr>
            </a:outerShdw>
          </a:effectLst>
        </p:spPr>
      </p:pic>
      <p:sp>
        <p:nvSpPr>
          <p:cNvPr id="10" name="Rechteck 9">
            <a:extLst>
              <a:ext uri="{FF2B5EF4-FFF2-40B4-BE49-F238E27FC236}">
                <a16:creationId xmlns:a16="http://schemas.microsoft.com/office/drawing/2014/main" id="{8B0D264D-28CB-4182-856A-AE7C3B6575BC}"/>
              </a:ext>
            </a:extLst>
          </p:cNvPr>
          <p:cNvSpPr/>
          <p:nvPr/>
        </p:nvSpPr>
        <p:spPr>
          <a:xfrm>
            <a:off x="5188755" y="2087386"/>
            <a:ext cx="6096000" cy="1905265"/>
          </a:xfrm>
          <a:prstGeom prst="rect">
            <a:avLst/>
          </a:prstGeom>
        </p:spPr>
        <p:txBody>
          <a:bodyPr>
            <a:spAutoFit/>
          </a:bodyPr>
          <a:lstStyle/>
          <a:p>
            <a:pPr>
              <a:lnSpc>
                <a:spcPct val="110000"/>
              </a:lnSpc>
            </a:pPr>
            <a:r>
              <a:rPr lang="en-US" dirty="0"/>
              <a:t>The </a:t>
            </a:r>
            <a:r>
              <a:rPr lang="en-US" b="1" dirty="0"/>
              <a:t>FAISS index</a:t>
            </a:r>
            <a:r>
              <a:rPr lang="en-US" dirty="0"/>
              <a:t> is a core component of the </a:t>
            </a:r>
            <a:r>
              <a:rPr lang="en-US" b="1" dirty="0"/>
              <a:t>FAISS</a:t>
            </a:r>
            <a:r>
              <a:rPr lang="en-US" dirty="0"/>
              <a:t> (Facebook AI Similarity Search) library, designed to enable fast and efficient similarity search and clustering of high-dimensional vectors. In the context RAG, FAISS is used to efficiently find the nearest neighbors (most similar vectors) in a large corpus of vector representations (document embeddings).</a:t>
            </a:r>
            <a:endParaRPr lang="de-DE" dirty="0"/>
          </a:p>
        </p:txBody>
      </p:sp>
    </p:spTree>
    <p:extLst>
      <p:ext uri="{BB962C8B-B14F-4D97-AF65-F5344CB8AC3E}">
        <p14:creationId xmlns:p14="http://schemas.microsoft.com/office/powerpoint/2010/main" val="4029239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0FB047-AF36-4019-A21B-A85FDB49C0A5}"/>
              </a:ext>
            </a:extLst>
          </p:cNvPr>
          <p:cNvSpPr>
            <a:spLocks noGrp="1"/>
          </p:cNvSpPr>
          <p:nvPr>
            <p:ph type="title"/>
          </p:nvPr>
        </p:nvSpPr>
        <p:spPr/>
        <p:txBody>
          <a:bodyPr>
            <a:normAutofit/>
          </a:bodyPr>
          <a:lstStyle/>
          <a:p>
            <a:r>
              <a:rPr lang="de-DE" dirty="0" err="1"/>
              <a:t>Define</a:t>
            </a:r>
            <a:r>
              <a:rPr lang="de-DE" dirty="0"/>
              <a:t> </a:t>
            </a:r>
            <a:r>
              <a:rPr lang="de-DE" dirty="0" err="1"/>
              <a:t>the</a:t>
            </a:r>
            <a:r>
              <a:rPr lang="de-DE" dirty="0"/>
              <a:t> RAG </a:t>
            </a:r>
            <a:r>
              <a:rPr lang="de-DE" dirty="0" err="1"/>
              <a:t>Function</a:t>
            </a:r>
            <a:endParaRPr lang="de-DE" dirty="0"/>
          </a:p>
        </p:txBody>
      </p:sp>
      <p:sp>
        <p:nvSpPr>
          <p:cNvPr id="3" name="Inhaltsplatzhalter 2">
            <a:extLst>
              <a:ext uri="{FF2B5EF4-FFF2-40B4-BE49-F238E27FC236}">
                <a16:creationId xmlns:a16="http://schemas.microsoft.com/office/drawing/2014/main" id="{936FCB6C-D22F-4C7B-A176-1B5D7F5C7A05}"/>
              </a:ext>
            </a:extLst>
          </p:cNvPr>
          <p:cNvSpPr>
            <a:spLocks noGrp="1"/>
          </p:cNvSpPr>
          <p:nvPr>
            <p:ph idx="1"/>
          </p:nvPr>
        </p:nvSpPr>
        <p:spPr>
          <a:xfrm>
            <a:off x="838200" y="1171575"/>
            <a:ext cx="3533775" cy="5005388"/>
          </a:xfrm>
        </p:spPr>
        <p:txBody>
          <a:bodyPr lIns="90000">
            <a:normAutofit fontScale="55000" lnSpcReduction="20000"/>
          </a:bodyPr>
          <a:lstStyle/>
          <a:p>
            <a:pPr marL="0" indent="0">
              <a:lnSpc>
                <a:spcPct val="130000"/>
              </a:lnSpc>
              <a:buNone/>
            </a:pPr>
            <a:r>
              <a:rPr lang="en-US" sz="2600" dirty="0"/>
              <a:t>In this step, we implement the core function of the RAG system, which involves:</a:t>
            </a:r>
          </a:p>
          <a:p>
            <a:pPr marL="252000" indent="-252000">
              <a:lnSpc>
                <a:spcPct val="130000"/>
              </a:lnSpc>
              <a:buFont typeface="+mj-lt"/>
              <a:buAutoNum type="arabicPeriod"/>
            </a:pPr>
            <a:r>
              <a:rPr lang="en-US" sz="2600" b="1" dirty="0">
                <a:highlight>
                  <a:srgbClr val="FFFF00"/>
                </a:highlight>
              </a:rPr>
              <a:t>Encoding</a:t>
            </a:r>
            <a:r>
              <a:rPr lang="en-US" sz="2600" dirty="0"/>
              <a:t> the query into a vector.</a:t>
            </a:r>
          </a:p>
          <a:p>
            <a:pPr marL="252000" indent="-252000">
              <a:lnSpc>
                <a:spcPct val="130000"/>
              </a:lnSpc>
              <a:buFont typeface="+mj-lt"/>
              <a:buAutoNum type="arabicPeriod"/>
            </a:pPr>
            <a:r>
              <a:rPr lang="en-US" sz="2600" b="1" dirty="0">
                <a:highlight>
                  <a:srgbClr val="FFFF00"/>
                </a:highlight>
              </a:rPr>
              <a:t>Searching</a:t>
            </a:r>
            <a:r>
              <a:rPr lang="en-US" sz="2600" dirty="0"/>
              <a:t> for the most similar document vectors using the FAISS index.</a:t>
            </a:r>
          </a:p>
          <a:p>
            <a:pPr marL="252000" indent="-252000">
              <a:lnSpc>
                <a:spcPct val="130000"/>
              </a:lnSpc>
              <a:buFont typeface="+mj-lt"/>
              <a:buAutoNum type="arabicPeriod"/>
            </a:pPr>
            <a:r>
              <a:rPr lang="en-US" sz="2600" b="1" dirty="0">
                <a:highlight>
                  <a:srgbClr val="FFFF00"/>
                </a:highlight>
              </a:rPr>
              <a:t>Returning</a:t>
            </a:r>
            <a:r>
              <a:rPr lang="en-US" sz="2600" dirty="0"/>
              <a:t> the relevant document(s) as the "retrieved" portion of RAG.</a:t>
            </a:r>
          </a:p>
          <a:p>
            <a:pPr marL="252000" indent="-252000">
              <a:lnSpc>
                <a:spcPct val="130000"/>
              </a:lnSpc>
              <a:buFont typeface="+mj-lt"/>
              <a:buAutoNum type="arabicPeriod"/>
            </a:pPr>
            <a:r>
              <a:rPr lang="en-US" sz="2600" b="1" dirty="0">
                <a:highlight>
                  <a:srgbClr val="FFFF00"/>
                </a:highlight>
              </a:rPr>
              <a:t>Generating</a:t>
            </a:r>
            <a:r>
              <a:rPr lang="en-US" sz="2600" dirty="0"/>
              <a:t> a response (here, we just return the retrieved documents).</a:t>
            </a:r>
          </a:p>
          <a:p>
            <a:pPr marL="0" indent="0">
              <a:lnSpc>
                <a:spcPct val="130000"/>
              </a:lnSpc>
              <a:buNone/>
            </a:pPr>
            <a:r>
              <a:rPr lang="en-US" sz="2600" dirty="0"/>
              <a:t>In a more advanced setup, instead of just concatenating the documents, you could pass the relevant documents back into a model like GPT to generate a more complex answer. Here, for simplicity, we just concatenate the top retrieved document.</a:t>
            </a:r>
          </a:p>
        </p:txBody>
      </p:sp>
      <p:sp>
        <p:nvSpPr>
          <p:cNvPr id="4" name="Datumsplatzhalter 3">
            <a:extLst>
              <a:ext uri="{FF2B5EF4-FFF2-40B4-BE49-F238E27FC236}">
                <a16:creationId xmlns:a16="http://schemas.microsoft.com/office/drawing/2014/main" id="{6B72FE56-A2C5-42D7-A060-0D8192DC1E70}"/>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F4DAE06B-4566-48AF-A209-668DCBB77C2B}"/>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53D0E4D-8558-4A4D-8437-9E06DE614C58}"/>
              </a:ext>
            </a:extLst>
          </p:cNvPr>
          <p:cNvSpPr>
            <a:spLocks noGrp="1"/>
          </p:cNvSpPr>
          <p:nvPr>
            <p:ph type="sldNum" sz="quarter" idx="12"/>
          </p:nvPr>
        </p:nvSpPr>
        <p:spPr/>
        <p:txBody>
          <a:bodyPr/>
          <a:lstStyle/>
          <a:p>
            <a:fld id="{C7AA53B9-472A-452D-85DC-3848F0CED037}" type="slidenum">
              <a:rPr lang="de-DE" smtClean="0"/>
              <a:pPr/>
              <a:t>36</a:t>
            </a:fld>
            <a:endParaRPr lang="de-DE" dirty="0"/>
          </a:p>
        </p:txBody>
      </p:sp>
      <p:pic>
        <p:nvPicPr>
          <p:cNvPr id="9" name="Inhaltsplatzhalter 8">
            <a:extLst>
              <a:ext uri="{FF2B5EF4-FFF2-40B4-BE49-F238E27FC236}">
                <a16:creationId xmlns:a16="http://schemas.microsoft.com/office/drawing/2014/main" id="{57C6A199-8844-4BE7-AF01-5961BB9AEFA5}"/>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030335" y="812350"/>
            <a:ext cx="6480000" cy="3010394"/>
          </a:xfrm>
          <a:prstGeom prst="rect">
            <a:avLst/>
          </a:prstGeom>
          <a:ln>
            <a:noFill/>
          </a:ln>
          <a:effectLst>
            <a:outerShdw blurRad="292100" dist="139700" dir="2700000" algn="tl" rotWithShape="0">
              <a:srgbClr val="333333">
                <a:alpha val="65000"/>
              </a:srgbClr>
            </a:outerShdw>
          </a:effectLst>
        </p:spPr>
      </p:pic>
      <p:pic>
        <p:nvPicPr>
          <p:cNvPr id="10" name="Inhaltsplatzhalter 14">
            <a:extLst>
              <a:ext uri="{FF2B5EF4-FFF2-40B4-BE49-F238E27FC236}">
                <a16:creationId xmlns:a16="http://schemas.microsoft.com/office/drawing/2014/main" id="{89E6A258-9856-45B9-97B1-AAEBE8CFB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489" y="3884385"/>
            <a:ext cx="4239846" cy="2410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9136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16F137AC-838F-445B-92FB-3F36F0EE6D84}"/>
              </a:ext>
            </a:extLst>
          </p:cNvPr>
          <p:cNvGrpSpPr/>
          <p:nvPr/>
        </p:nvGrpSpPr>
        <p:grpSpPr>
          <a:xfrm>
            <a:off x="4366208" y="4319497"/>
            <a:ext cx="2608361" cy="2036853"/>
            <a:chOff x="1330036" y="1953160"/>
            <a:chExt cx="4803910" cy="3751344"/>
          </a:xfrm>
        </p:grpSpPr>
        <p:sp>
          <p:nvSpPr>
            <p:cNvPr id="16" name="Rechteck 15">
              <a:extLst>
                <a:ext uri="{FF2B5EF4-FFF2-40B4-BE49-F238E27FC236}">
                  <a16:creationId xmlns:a16="http://schemas.microsoft.com/office/drawing/2014/main" id="{F0444329-DF84-4A8F-AFA5-0F51415A5E07}"/>
                </a:ext>
              </a:extLst>
            </p:cNvPr>
            <p:cNvSpPr/>
            <p:nvPr/>
          </p:nvSpPr>
          <p:spPr>
            <a:xfrm>
              <a:off x="1330036" y="1953160"/>
              <a:ext cx="4803910" cy="3751344"/>
            </a:xfrm>
            <a:prstGeom prst="rect">
              <a:avLst/>
            </a:prstGeom>
            <a:solidFill>
              <a:schemeClr val="bg1"/>
            </a:solidFill>
            <a:ln>
              <a:noFill/>
            </a:ln>
            <a:effectLst>
              <a:outerShdw blurRad="292100" dist="139700" dir="2700000" algn="tl" rotWithShape="0">
                <a:srgbClr val="333333">
                  <a:alpha val="6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7" name="Gruppieren 16">
              <a:extLst>
                <a:ext uri="{FF2B5EF4-FFF2-40B4-BE49-F238E27FC236}">
                  <a16:creationId xmlns:a16="http://schemas.microsoft.com/office/drawing/2014/main" id="{5FE4CF79-46B6-49CF-BC0E-1C7A3DAB3824}"/>
                </a:ext>
              </a:extLst>
            </p:cNvPr>
            <p:cNvGrpSpPr/>
            <p:nvPr/>
          </p:nvGrpSpPr>
          <p:grpSpPr>
            <a:xfrm>
              <a:off x="1493108" y="2043110"/>
              <a:ext cx="4640838" cy="3553266"/>
              <a:chOff x="7504776" y="1771486"/>
              <a:chExt cx="2031701" cy="1797215"/>
            </a:xfrm>
          </p:grpSpPr>
          <p:pic>
            <p:nvPicPr>
              <p:cNvPr id="18" name="Google Shape;1336;p139" descr="page8image31977040">
                <a:extLst>
                  <a:ext uri="{FF2B5EF4-FFF2-40B4-BE49-F238E27FC236}">
                    <a16:creationId xmlns:a16="http://schemas.microsoft.com/office/drawing/2014/main" id="{7369A2CA-47F0-4344-9E59-7139F40130AC}"/>
                  </a:ext>
                </a:extLst>
              </p:cNvPr>
              <p:cNvPicPr preferRelativeResize="0"/>
              <p:nvPr/>
            </p:nvPicPr>
            <p:blipFill rotWithShape="1">
              <a:blip r:embed="rId2">
                <a:alphaModFix/>
              </a:blip>
              <a:srcRect r="85513" b="53758"/>
              <a:stretch/>
            </p:blipFill>
            <p:spPr>
              <a:xfrm>
                <a:off x="7504776" y="1771486"/>
                <a:ext cx="1047458" cy="1666709"/>
              </a:xfrm>
              <a:prstGeom prst="rect">
                <a:avLst/>
              </a:prstGeom>
              <a:noFill/>
              <a:ln>
                <a:noFill/>
              </a:ln>
            </p:spPr>
          </p:pic>
          <p:pic>
            <p:nvPicPr>
              <p:cNvPr id="19" name="Google Shape;1337;p139" descr="page8image31977040">
                <a:extLst>
                  <a:ext uri="{FF2B5EF4-FFF2-40B4-BE49-F238E27FC236}">
                    <a16:creationId xmlns:a16="http://schemas.microsoft.com/office/drawing/2014/main" id="{00C79DD0-684F-4BA0-AAD0-117F3AB99697}"/>
                  </a:ext>
                </a:extLst>
              </p:cNvPr>
              <p:cNvPicPr preferRelativeResize="0"/>
              <p:nvPr/>
            </p:nvPicPr>
            <p:blipFill rotWithShape="1">
              <a:blip r:embed="rId2">
                <a:alphaModFix/>
              </a:blip>
              <a:srcRect l="87132" r="-744" b="50137"/>
              <a:stretch/>
            </p:blipFill>
            <p:spPr>
              <a:xfrm>
                <a:off x="8552232" y="1771487"/>
                <a:ext cx="984245" cy="1797214"/>
              </a:xfrm>
              <a:prstGeom prst="rect">
                <a:avLst/>
              </a:prstGeom>
              <a:noFill/>
              <a:ln>
                <a:noFill/>
              </a:ln>
            </p:spPr>
          </p:pic>
        </p:grpSp>
      </p:grpSp>
      <p:sp>
        <p:nvSpPr>
          <p:cNvPr id="2" name="Titel 1">
            <a:extLst>
              <a:ext uri="{FF2B5EF4-FFF2-40B4-BE49-F238E27FC236}">
                <a16:creationId xmlns:a16="http://schemas.microsoft.com/office/drawing/2014/main" id="{B8C853C8-5615-4D6E-8E57-739D3F3C78A4}"/>
              </a:ext>
            </a:extLst>
          </p:cNvPr>
          <p:cNvSpPr>
            <a:spLocks noGrp="1"/>
          </p:cNvSpPr>
          <p:nvPr>
            <p:ph type="title"/>
          </p:nvPr>
        </p:nvSpPr>
        <p:spPr/>
        <p:txBody>
          <a:bodyPr/>
          <a:lstStyle/>
          <a:p>
            <a:r>
              <a:rPr lang="de-DE" dirty="0"/>
              <a:t>Use </a:t>
            </a:r>
            <a:r>
              <a:rPr lang="de-DE" dirty="0" err="1"/>
              <a:t>the</a:t>
            </a:r>
            <a:r>
              <a:rPr lang="de-DE" dirty="0"/>
              <a:t> RAG System</a:t>
            </a:r>
          </a:p>
        </p:txBody>
      </p:sp>
      <p:pic>
        <p:nvPicPr>
          <p:cNvPr id="9" name="Inhaltsplatzhalter 8">
            <a:extLst>
              <a:ext uri="{FF2B5EF4-FFF2-40B4-BE49-F238E27FC236}">
                <a16:creationId xmlns:a16="http://schemas.microsoft.com/office/drawing/2014/main" id="{7F9DDCDE-CDFA-4C5B-9DD0-63B1549CBE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35914" y="1151164"/>
            <a:ext cx="6480000" cy="2547519"/>
          </a:xfrm>
          <a:prstGeom prst="rect">
            <a:avLst/>
          </a:prstGeom>
          <a:ln>
            <a:noFill/>
          </a:ln>
          <a:effectLst>
            <a:outerShdw blurRad="292100" dist="139700" dir="2700000" algn="tl" rotWithShape="0">
              <a:srgbClr val="333333">
                <a:alpha val="65000"/>
              </a:srgbClr>
            </a:outerShdw>
          </a:effectLst>
        </p:spPr>
      </p:pic>
      <p:sp>
        <p:nvSpPr>
          <p:cNvPr id="4" name="Datumsplatzhalter 3">
            <a:extLst>
              <a:ext uri="{FF2B5EF4-FFF2-40B4-BE49-F238E27FC236}">
                <a16:creationId xmlns:a16="http://schemas.microsoft.com/office/drawing/2014/main" id="{507BDE0A-4576-4FBA-8B72-0EEC2A3E09B1}"/>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079D2F72-E7C8-4082-A758-7640FE7ED24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5F0699CC-1F6D-484B-B98E-CDF789C86892}"/>
              </a:ext>
            </a:extLst>
          </p:cNvPr>
          <p:cNvSpPr>
            <a:spLocks noGrp="1"/>
          </p:cNvSpPr>
          <p:nvPr>
            <p:ph type="sldNum" sz="quarter" idx="12"/>
          </p:nvPr>
        </p:nvSpPr>
        <p:spPr/>
        <p:txBody>
          <a:bodyPr/>
          <a:lstStyle/>
          <a:p>
            <a:fld id="{C7AA53B9-472A-452D-85DC-3848F0CED037}" type="slidenum">
              <a:rPr lang="de-DE" smtClean="0"/>
              <a:pPr/>
              <a:t>37</a:t>
            </a:fld>
            <a:endParaRPr lang="de-DE" dirty="0"/>
          </a:p>
        </p:txBody>
      </p:sp>
      <p:sp>
        <p:nvSpPr>
          <p:cNvPr id="7" name="Inhaltsplatzhalter 6">
            <a:extLst>
              <a:ext uri="{FF2B5EF4-FFF2-40B4-BE49-F238E27FC236}">
                <a16:creationId xmlns:a16="http://schemas.microsoft.com/office/drawing/2014/main" id="{779693ED-F61A-417E-B3E8-F58D33E69CDD}"/>
              </a:ext>
            </a:extLst>
          </p:cNvPr>
          <p:cNvSpPr>
            <a:spLocks noGrp="1"/>
          </p:cNvSpPr>
          <p:nvPr>
            <p:ph idx="13"/>
          </p:nvPr>
        </p:nvSpPr>
        <p:spPr>
          <a:xfrm>
            <a:off x="613891" y="1151164"/>
            <a:ext cx="4333666" cy="5005388"/>
          </a:xfrm>
        </p:spPr>
        <p:txBody>
          <a:bodyPr/>
          <a:lstStyle/>
          <a:p>
            <a:pPr marL="0" indent="0">
              <a:buNone/>
            </a:pPr>
            <a:r>
              <a:rPr lang="en-US" dirty="0"/>
              <a:t>Finally, let's test the system with a sample query.</a:t>
            </a:r>
          </a:p>
          <a:p>
            <a:endParaRPr lang="de-DE" dirty="0"/>
          </a:p>
        </p:txBody>
      </p:sp>
      <p:pic>
        <p:nvPicPr>
          <p:cNvPr id="14" name="Grafik 13">
            <a:extLst>
              <a:ext uri="{FF2B5EF4-FFF2-40B4-BE49-F238E27FC236}">
                <a16:creationId xmlns:a16="http://schemas.microsoft.com/office/drawing/2014/main" id="{41BA0111-3496-4DDA-9E90-34F30255BE60}"/>
              </a:ext>
            </a:extLst>
          </p:cNvPr>
          <p:cNvPicPr>
            <a:picLocks noChangeAspect="1"/>
          </p:cNvPicPr>
          <p:nvPr/>
        </p:nvPicPr>
        <p:blipFill rotWithShape="1">
          <a:blip r:embed="rId4">
            <a:extLst>
              <a:ext uri="{28A0092B-C50C-407E-A947-70E740481C1C}">
                <a14:useLocalDpi xmlns:a14="http://schemas.microsoft.com/office/drawing/2010/main" val="0"/>
              </a:ext>
            </a:extLst>
          </a:blip>
          <a:srcRect l="2406" t="16680" r="57667" b="4930"/>
          <a:stretch/>
        </p:blipFill>
        <p:spPr>
          <a:xfrm>
            <a:off x="838200" y="2806996"/>
            <a:ext cx="3631019" cy="2036852"/>
          </a:xfrm>
          <a:prstGeom prst="rect">
            <a:avLst/>
          </a:prstGeom>
          <a:ln>
            <a:noFill/>
          </a:ln>
          <a:effectLst>
            <a:outerShdw blurRad="292100" dist="139700" dir="2700000" algn="tl" rotWithShape="0">
              <a:srgbClr val="333333">
                <a:alpha val="65000"/>
              </a:srgbClr>
            </a:outerShdw>
          </a:effectLst>
        </p:spPr>
      </p:pic>
      <p:pic>
        <p:nvPicPr>
          <p:cNvPr id="20" name="Inhaltsplatzhalter 14">
            <a:extLst>
              <a:ext uri="{FF2B5EF4-FFF2-40B4-BE49-F238E27FC236}">
                <a16:creationId xmlns:a16="http://schemas.microsoft.com/office/drawing/2014/main" id="{A18C155D-4829-4D78-BA99-A7024BB46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0489" y="3884385"/>
            <a:ext cx="4239846" cy="2410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8950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Data Recovery/Denoising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21323" y="452743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38</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23/09/2024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5706582" y="548911"/>
            <a:ext cx="2587674" cy="1569660"/>
          </a:xfrm>
          <a:prstGeom prst="rect">
            <a:avLst/>
          </a:prstGeom>
          <a:noFill/>
        </p:spPr>
        <p:txBody>
          <a:bodyPr wrap="square" rtlCol="0">
            <a:spAutoFit/>
          </a:bodyPr>
          <a:lstStyle/>
          <a:p>
            <a:pPr algn="ctr"/>
            <a:r>
              <a:rPr lang="en-GB" sz="4800" dirty="0">
                <a:solidFill>
                  <a:schemeClr val="bg1"/>
                </a:solidFill>
                <a:highlight>
                  <a:srgbClr val="FF0000"/>
                </a:highlight>
              </a:rPr>
              <a:t>Many Thanks</a:t>
            </a:r>
            <a:endParaRPr lang="de-DE" sz="4800" dirty="0">
              <a:solidFill>
                <a:schemeClr val="bg1"/>
              </a:solidFill>
              <a:highlight>
                <a:srgbClr val="FF0000"/>
              </a:highlight>
            </a:endParaRPr>
          </a:p>
        </p:txBody>
      </p:sp>
      <p:sp>
        <p:nvSpPr>
          <p:cNvPr id="13" name="Textfeld 12">
            <a:extLst>
              <a:ext uri="{FF2B5EF4-FFF2-40B4-BE49-F238E27FC236}">
                <a16:creationId xmlns:a16="http://schemas.microsoft.com/office/drawing/2014/main" id="{3A5EA81D-0125-4CBA-8FF4-B65C2FBEC778}"/>
              </a:ext>
            </a:extLst>
          </p:cNvPr>
          <p:cNvSpPr txBox="1"/>
          <p:nvPr/>
        </p:nvSpPr>
        <p:spPr>
          <a:xfrm rot="531860">
            <a:off x="6257573" y="3485081"/>
            <a:ext cx="3617390" cy="1569660"/>
          </a:xfrm>
          <a:prstGeom prst="rect">
            <a:avLst/>
          </a:prstGeom>
          <a:noFill/>
        </p:spPr>
        <p:txBody>
          <a:bodyPr wrap="square" rtlCol="0">
            <a:spAutoFit/>
          </a:bodyPr>
          <a:lstStyle/>
          <a:p>
            <a:pPr algn="ctr"/>
            <a:r>
              <a:rPr lang="en-GB" sz="4800" dirty="0">
                <a:solidFill>
                  <a:schemeClr val="bg1"/>
                </a:solidFill>
                <a:highlight>
                  <a:srgbClr val="FF0000"/>
                </a:highlight>
              </a:rPr>
              <a:t>Enjoy AI Development</a:t>
            </a:r>
            <a:endParaRPr lang="de-DE" sz="4800" dirty="0">
              <a:solidFill>
                <a:schemeClr val="bg1"/>
              </a:solidFill>
              <a:highlight>
                <a:srgbClr val="FF0000"/>
              </a:highlight>
            </a:endParaRPr>
          </a:p>
        </p:txBody>
      </p:sp>
    </p:spTree>
    <p:extLst>
      <p:ext uri="{BB962C8B-B14F-4D97-AF65-F5344CB8AC3E}">
        <p14:creationId xmlns:p14="http://schemas.microsoft.com/office/powerpoint/2010/main" val="89389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8B70A-E562-4787-AF11-7554A4AA0984}"/>
              </a:ext>
            </a:extLst>
          </p:cNvPr>
          <p:cNvSpPr>
            <a:spLocks noGrp="1"/>
          </p:cNvSpPr>
          <p:nvPr>
            <p:ph type="title"/>
          </p:nvPr>
        </p:nvSpPr>
        <p:spPr/>
        <p:txBody>
          <a:bodyPr/>
          <a:lstStyle/>
          <a:p>
            <a:r>
              <a:rPr lang="de-DE" dirty="0"/>
              <a:t>Large Language Models, a Snapshot</a:t>
            </a:r>
          </a:p>
        </p:txBody>
      </p:sp>
      <p:sp>
        <p:nvSpPr>
          <p:cNvPr id="4" name="Datumsplatzhalter 3">
            <a:extLst>
              <a:ext uri="{FF2B5EF4-FFF2-40B4-BE49-F238E27FC236}">
                <a16:creationId xmlns:a16="http://schemas.microsoft.com/office/drawing/2014/main" id="{8394D863-6CE7-4905-872B-1E55E9C96622}"/>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BBF79A15-3A53-482A-A540-84BC7C4EF4D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453077B6-358D-4F69-AA04-400F3AFF6762}"/>
              </a:ext>
            </a:extLst>
          </p:cNvPr>
          <p:cNvSpPr>
            <a:spLocks noGrp="1"/>
          </p:cNvSpPr>
          <p:nvPr>
            <p:ph type="sldNum" sz="quarter" idx="12"/>
          </p:nvPr>
        </p:nvSpPr>
        <p:spPr/>
        <p:txBody>
          <a:bodyPr/>
          <a:lstStyle/>
          <a:p>
            <a:fld id="{C7AA53B9-472A-452D-85DC-3848F0CED037}" type="slidenum">
              <a:rPr lang="de-DE" smtClean="0"/>
              <a:pPr/>
              <a:t>4</a:t>
            </a:fld>
            <a:endParaRPr lang="de-DE" dirty="0"/>
          </a:p>
        </p:txBody>
      </p:sp>
      <p:graphicFrame>
        <p:nvGraphicFramePr>
          <p:cNvPr id="10" name="Tabelle 9">
            <a:extLst>
              <a:ext uri="{FF2B5EF4-FFF2-40B4-BE49-F238E27FC236}">
                <a16:creationId xmlns:a16="http://schemas.microsoft.com/office/drawing/2014/main" id="{A978E769-7FCA-4571-A74F-F8EB276850B2}"/>
              </a:ext>
            </a:extLst>
          </p:cNvPr>
          <p:cNvGraphicFramePr>
            <a:graphicFrameLocks noGrp="1"/>
          </p:cNvGraphicFramePr>
          <p:nvPr>
            <p:extLst>
              <p:ext uri="{D42A27DB-BD31-4B8C-83A1-F6EECF244321}">
                <p14:modId xmlns:p14="http://schemas.microsoft.com/office/powerpoint/2010/main" val="3808776116"/>
              </p:ext>
            </p:extLst>
          </p:nvPr>
        </p:nvGraphicFramePr>
        <p:xfrm>
          <a:off x="914400" y="1178616"/>
          <a:ext cx="10738023" cy="4588454"/>
        </p:xfrm>
        <a:graphic>
          <a:graphicData uri="http://schemas.openxmlformats.org/drawingml/2006/table">
            <a:tbl>
              <a:tblPr/>
              <a:tblGrid>
                <a:gridCol w="1055046">
                  <a:extLst>
                    <a:ext uri="{9D8B030D-6E8A-4147-A177-3AD203B41FA5}">
                      <a16:colId xmlns:a16="http://schemas.microsoft.com/office/drawing/2014/main" val="2208630562"/>
                    </a:ext>
                  </a:extLst>
                </a:gridCol>
                <a:gridCol w="2314793">
                  <a:extLst>
                    <a:ext uri="{9D8B030D-6E8A-4147-A177-3AD203B41FA5}">
                      <a16:colId xmlns:a16="http://schemas.microsoft.com/office/drawing/2014/main" val="2015686358"/>
                    </a:ext>
                  </a:extLst>
                </a:gridCol>
                <a:gridCol w="7368184">
                  <a:extLst>
                    <a:ext uri="{9D8B030D-6E8A-4147-A177-3AD203B41FA5}">
                      <a16:colId xmlns:a16="http://schemas.microsoft.com/office/drawing/2014/main" val="890598617"/>
                    </a:ext>
                  </a:extLst>
                </a:gridCol>
              </a:tblGrid>
              <a:tr h="270446">
                <a:tc>
                  <a:txBody>
                    <a:bodyPr/>
                    <a:lstStyle/>
                    <a:p>
                      <a:pPr algn="ctr" fontAlgn="b"/>
                      <a:r>
                        <a:rPr lang="de-DE" sz="1800" b="1" i="0" u="none" strike="noStrike">
                          <a:solidFill>
                            <a:srgbClr val="FFFFFF"/>
                          </a:solidFill>
                          <a:effectLst/>
                          <a:latin typeface="Calibri" panose="020F0502020204030204" pitchFamily="34" charset="0"/>
                        </a:rPr>
                        <a:t>#</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de-DE" sz="1800" b="1" i="0" u="none" strike="noStrike">
                          <a:solidFill>
                            <a:srgbClr val="FFFFFF"/>
                          </a:solidFill>
                          <a:effectLst/>
                          <a:latin typeface="Calibri" panose="020F0502020204030204" pitchFamily="34" charset="0"/>
                        </a:rPr>
                        <a:t>Model Name</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de-DE" sz="1800" b="1" i="0" u="none" strike="noStrike">
                          <a:solidFill>
                            <a:srgbClr val="FFFFFF"/>
                          </a:solidFill>
                          <a:effectLst/>
                          <a:latin typeface="Calibri" panose="020F0502020204030204" pitchFamily="34" charset="0"/>
                        </a:rPr>
                        <a:t>Comment</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275719924"/>
                  </a:ext>
                </a:extLst>
              </a:tr>
              <a:tr h="270446">
                <a:tc>
                  <a:txBody>
                    <a:bodyPr/>
                    <a:lstStyle/>
                    <a:p>
                      <a:pPr algn="ctr" fontAlgn="b"/>
                      <a:r>
                        <a:rPr lang="de-DE" sz="1800" b="0" i="0" u="none" strike="noStrike">
                          <a:solidFill>
                            <a:srgbClr val="000000"/>
                          </a:solidFill>
                          <a:effectLst/>
                          <a:latin typeface="Calibri" panose="020F0502020204030204" pitchFamily="34" charset="0"/>
                        </a:rPr>
                        <a:t>1</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GPT-4</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Last version from OpenAI, advanced text generation capabilities.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086483779"/>
                  </a:ext>
                </a:extLst>
              </a:tr>
              <a:tr h="270446">
                <a:tc>
                  <a:txBody>
                    <a:bodyPr/>
                    <a:lstStyle/>
                    <a:p>
                      <a:pPr algn="ctr" fontAlgn="b"/>
                      <a:r>
                        <a:rPr lang="de-DE" sz="1800" b="0"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GPT-3.5</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Widely used earlier version with strong performance.</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893319685"/>
                  </a:ext>
                </a:extLst>
              </a:tr>
              <a:tr h="270446">
                <a:tc>
                  <a:txBody>
                    <a:bodyPr/>
                    <a:lstStyle/>
                    <a:p>
                      <a:pPr algn="ctr" fontAlgn="b"/>
                      <a:r>
                        <a:rPr lang="de-DE" sz="1800" b="0" i="0" u="none" strike="noStrike">
                          <a:solidFill>
                            <a:srgbClr val="000000"/>
                          </a:solidFill>
                          <a:effectLst/>
                          <a:latin typeface="Calibri" panose="020F0502020204030204" pitchFamily="34" charset="0"/>
                        </a:rPr>
                        <a:t>3</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BERT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Bidirectional model for natural language understanding tasks.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650030995"/>
                  </a:ext>
                </a:extLst>
              </a:tr>
              <a:tr h="270446">
                <a:tc>
                  <a:txBody>
                    <a:bodyPr/>
                    <a:lstStyle/>
                    <a:p>
                      <a:pPr algn="ctr" fontAlgn="b"/>
                      <a:r>
                        <a:rPr lang="de-DE" sz="1800" b="0" i="0" u="none" strike="noStrike">
                          <a:solidFill>
                            <a:srgbClr val="000000"/>
                          </a:solidFill>
                          <a:effectLst/>
                          <a:latin typeface="Calibri" panose="020F0502020204030204" pitchFamily="34" charset="0"/>
                        </a:rPr>
                        <a:t>4</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DistilBERT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Smaller, faster version of BERT, maintaining good performance.</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872502773"/>
                  </a:ext>
                </a:extLst>
              </a:tr>
              <a:tr h="270446">
                <a:tc>
                  <a:txBody>
                    <a:bodyPr/>
                    <a:lstStyle/>
                    <a:p>
                      <a:pPr algn="ctr" fontAlgn="b"/>
                      <a:r>
                        <a:rPr lang="de-DE" sz="1800" b="0" i="0" u="none" strike="noStrike">
                          <a:solidFill>
                            <a:srgbClr val="000000"/>
                          </a:solidFill>
                          <a:effectLst/>
                          <a:latin typeface="Calibri" panose="020F0502020204030204" pitchFamily="34" charset="0"/>
                        </a:rPr>
                        <a:t>5</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dirty="0">
                          <a:solidFill>
                            <a:srgbClr val="000000"/>
                          </a:solidFill>
                          <a:effectLst/>
                          <a:latin typeface="Calibri" panose="020F0502020204030204" pitchFamily="34" charset="0"/>
                        </a:rPr>
                        <a:t>T5</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Text-to-text model, flexible for various NLP tasks.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891267733"/>
                  </a:ext>
                </a:extLst>
              </a:tr>
              <a:tr h="270446">
                <a:tc>
                  <a:txBody>
                    <a:bodyPr/>
                    <a:lstStyle/>
                    <a:p>
                      <a:pPr algn="ctr" fontAlgn="b"/>
                      <a:r>
                        <a:rPr lang="de-DE" sz="1800" b="0" i="0" u="none" strike="noStrike">
                          <a:solidFill>
                            <a:srgbClr val="000000"/>
                          </a:solidFill>
                          <a:effectLst/>
                          <a:latin typeface="Calibri" panose="020F0502020204030204" pitchFamily="34" charset="0"/>
                        </a:rPr>
                        <a:t>6</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RoBERTa</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Optimized version of BERT, better performance on benchmarks.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128926576"/>
                  </a:ext>
                </a:extLst>
              </a:tr>
              <a:tr h="270446">
                <a:tc>
                  <a:txBody>
                    <a:bodyPr/>
                    <a:lstStyle/>
                    <a:p>
                      <a:pPr algn="ctr" fontAlgn="b"/>
                      <a:r>
                        <a:rPr lang="de-DE" sz="1800" b="0" i="0" u="none" strike="noStrike">
                          <a:solidFill>
                            <a:srgbClr val="000000"/>
                          </a:solidFill>
                          <a:effectLst/>
                          <a:latin typeface="Calibri" panose="020F0502020204030204" pitchFamily="34" charset="0"/>
                        </a:rPr>
                        <a:t>7</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XLNet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Autoregressive model that considers word sequence permutations.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941322169"/>
                  </a:ext>
                </a:extLst>
              </a:tr>
              <a:tr h="270446">
                <a:tc>
                  <a:txBody>
                    <a:bodyPr/>
                    <a:lstStyle/>
                    <a:p>
                      <a:pPr algn="ctr" fontAlgn="b"/>
                      <a:r>
                        <a:rPr lang="de-DE" sz="1800" b="0" i="0" u="none" strike="noStrike">
                          <a:solidFill>
                            <a:srgbClr val="000000"/>
                          </a:solidFill>
                          <a:effectLst/>
                          <a:latin typeface="Calibri" panose="020F0502020204030204" pitchFamily="34" charset="0"/>
                        </a:rPr>
                        <a:t>8</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ALBERT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Lightweight version of BERT with reduced size and comparable performance.</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62426655"/>
                  </a:ext>
                </a:extLst>
              </a:tr>
              <a:tr h="336013">
                <a:tc>
                  <a:txBody>
                    <a:bodyPr/>
                    <a:lstStyle/>
                    <a:p>
                      <a:pPr algn="ctr" fontAlgn="b"/>
                      <a:r>
                        <a:rPr lang="de-DE" sz="1800" b="0" i="0" u="none" strike="noStrike" dirty="0">
                          <a:solidFill>
                            <a:srgbClr val="000000"/>
                          </a:solidFill>
                          <a:effectLst/>
                          <a:latin typeface="Calibri" panose="020F0502020204030204" pitchFamily="34" charset="0"/>
                        </a:rPr>
                        <a:t>9</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dirty="0" err="1">
                          <a:solidFill>
                            <a:srgbClr val="000000"/>
                          </a:solidFill>
                          <a:effectLst/>
                          <a:latin typeface="Calibri" panose="020F0502020204030204" pitchFamily="34" charset="0"/>
                        </a:rPr>
                        <a:t>Megatron</a:t>
                      </a:r>
                      <a:r>
                        <a:rPr lang="de-DE" sz="1800" b="0" i="0" u="none" strike="noStrike" dirty="0">
                          <a:solidFill>
                            <a:srgbClr val="000000"/>
                          </a:solidFill>
                          <a:effectLst/>
                          <a:latin typeface="Calibri" panose="020F0502020204030204" pitchFamily="34" charset="0"/>
                        </a:rPr>
                        <a:t>-Turing NLG</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Massive model with strong text generation capabilities.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143195664"/>
                  </a:ext>
                </a:extLst>
              </a:tr>
              <a:tr h="270446">
                <a:tc>
                  <a:txBody>
                    <a:bodyPr/>
                    <a:lstStyle/>
                    <a:p>
                      <a:pPr algn="ctr" fontAlgn="b"/>
                      <a:r>
                        <a:rPr lang="de-DE" sz="1800" b="0" i="0" u="none" strike="noStrike">
                          <a:solidFill>
                            <a:srgbClr val="000000"/>
                          </a:solidFill>
                          <a:effectLst/>
                          <a:latin typeface="Calibri" panose="020F0502020204030204" pitchFamily="34" charset="0"/>
                        </a:rPr>
                        <a:t>10</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Claude</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Focused on safety and alignment in language generation.</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240603800"/>
                  </a:ext>
                </a:extLst>
              </a:tr>
              <a:tr h="270446">
                <a:tc>
                  <a:txBody>
                    <a:bodyPr/>
                    <a:lstStyle/>
                    <a:p>
                      <a:pPr algn="ctr" fontAlgn="b"/>
                      <a:r>
                        <a:rPr lang="de-DE" sz="1800" b="0" i="0" u="none" strike="noStrike">
                          <a:solidFill>
                            <a:srgbClr val="000000"/>
                          </a:solidFill>
                          <a:effectLst/>
                          <a:latin typeface="Calibri" panose="020F0502020204030204" pitchFamily="34" charset="0"/>
                        </a:rPr>
                        <a:t>11</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LLaMA</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Research-focused family of models with strong performance.</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3470347"/>
                  </a:ext>
                </a:extLst>
              </a:tr>
              <a:tr h="270446">
                <a:tc>
                  <a:txBody>
                    <a:bodyPr/>
                    <a:lstStyle/>
                    <a:p>
                      <a:pPr algn="ctr" fontAlgn="b"/>
                      <a:r>
                        <a:rPr lang="de-DE" sz="1800" b="0" i="0" u="none" strike="noStrike">
                          <a:solidFill>
                            <a:srgbClr val="000000"/>
                          </a:solidFill>
                          <a:effectLst/>
                          <a:latin typeface="Calibri" panose="020F0502020204030204" pitchFamily="34" charset="0"/>
                        </a:rPr>
                        <a:t>12</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OPT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General-purpose language models developed by Meta.</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068746682"/>
                  </a:ext>
                </a:extLst>
              </a:tr>
              <a:tr h="270446">
                <a:tc>
                  <a:txBody>
                    <a:bodyPr/>
                    <a:lstStyle/>
                    <a:p>
                      <a:pPr algn="ctr" fontAlgn="b"/>
                      <a:r>
                        <a:rPr lang="de-DE" sz="1800" b="0" i="0" u="none" strike="noStrike">
                          <a:solidFill>
                            <a:srgbClr val="000000"/>
                          </a:solidFill>
                          <a:effectLst/>
                          <a:latin typeface="Calibri" panose="020F0502020204030204" pitchFamily="34" charset="0"/>
                        </a:rPr>
                        <a:t>13</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BLOOM</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Multilingual model developed through collaborative research.</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113460565"/>
                  </a:ext>
                </a:extLst>
              </a:tr>
              <a:tr h="323061">
                <a:tc>
                  <a:txBody>
                    <a:bodyPr/>
                    <a:lstStyle/>
                    <a:p>
                      <a:pPr algn="ctr" fontAlgn="b"/>
                      <a:r>
                        <a:rPr lang="de-DE" sz="1800" b="0" i="0" u="none" strike="noStrike">
                          <a:solidFill>
                            <a:srgbClr val="000000"/>
                          </a:solidFill>
                          <a:effectLst/>
                          <a:latin typeface="Calibri" panose="020F0502020204030204" pitchFamily="34" charset="0"/>
                        </a:rPr>
                        <a:t>14</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Cohere Command R</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Designed for retrieval-augmented generation tasks.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214621841"/>
                  </a:ext>
                </a:extLst>
              </a:tr>
              <a:tr h="270446">
                <a:tc>
                  <a:txBody>
                    <a:bodyPr/>
                    <a:lstStyle/>
                    <a:p>
                      <a:pPr algn="ctr" fontAlgn="b"/>
                      <a:r>
                        <a:rPr lang="de-DE" sz="1800" b="0" i="0" u="none" strike="noStrike">
                          <a:solidFill>
                            <a:srgbClr val="000000"/>
                          </a:solidFill>
                          <a:effectLst/>
                          <a:latin typeface="Calibri" panose="020F0502020204030204" pitchFamily="34" charset="0"/>
                        </a:rPr>
                        <a:t>15</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ChatGPT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dirty="0">
                          <a:solidFill>
                            <a:srgbClr val="000000"/>
                          </a:solidFill>
                          <a:effectLst/>
                          <a:latin typeface="Calibri" panose="020F0502020204030204" pitchFamily="34" charset="0"/>
                        </a:rPr>
                        <a:t>Conversational agent tuned for dialogue, based on GPT-3.5 and GPT-4.</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967733231"/>
                  </a:ext>
                </a:extLst>
              </a:tr>
            </a:tbl>
          </a:graphicData>
        </a:graphic>
      </p:graphicFrame>
    </p:spTree>
    <p:extLst>
      <p:ext uri="{BB962C8B-B14F-4D97-AF65-F5344CB8AC3E}">
        <p14:creationId xmlns:p14="http://schemas.microsoft.com/office/powerpoint/2010/main" val="766298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1D2AE-F488-4107-9F61-4805F56F1559}"/>
              </a:ext>
            </a:extLst>
          </p:cNvPr>
          <p:cNvSpPr>
            <a:spLocks noGrp="1"/>
          </p:cNvSpPr>
          <p:nvPr>
            <p:ph type="title"/>
          </p:nvPr>
        </p:nvSpPr>
        <p:spPr/>
        <p:txBody>
          <a:bodyPr/>
          <a:lstStyle/>
          <a:p>
            <a:r>
              <a:rPr lang="en-GB" dirty="0"/>
              <a:t>Using LLMs for various tasks becomes a fantastic new tool!</a:t>
            </a:r>
          </a:p>
        </p:txBody>
      </p:sp>
      <p:sp>
        <p:nvSpPr>
          <p:cNvPr id="4" name="Datumsplatzhalter 3">
            <a:extLst>
              <a:ext uri="{FF2B5EF4-FFF2-40B4-BE49-F238E27FC236}">
                <a16:creationId xmlns:a16="http://schemas.microsoft.com/office/drawing/2014/main" id="{3CA0AACE-AB06-4F95-A75B-38F3D2E3349B}"/>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573BA0D-62CD-4F8E-BF81-C776968EE2F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47241C16-8B1A-4F09-9A58-C75B26D0D29C}"/>
              </a:ext>
            </a:extLst>
          </p:cNvPr>
          <p:cNvSpPr>
            <a:spLocks noGrp="1"/>
          </p:cNvSpPr>
          <p:nvPr>
            <p:ph type="sldNum" sz="quarter" idx="12"/>
          </p:nvPr>
        </p:nvSpPr>
        <p:spPr/>
        <p:txBody>
          <a:bodyPr/>
          <a:lstStyle/>
          <a:p>
            <a:fld id="{C7AA53B9-472A-452D-85DC-3848F0CED037}" type="slidenum">
              <a:rPr lang="de-DE" smtClean="0"/>
              <a:pPr/>
              <a:t>5</a:t>
            </a:fld>
            <a:endParaRPr lang="de-DE" dirty="0"/>
          </a:p>
        </p:txBody>
      </p:sp>
      <p:pic>
        <p:nvPicPr>
          <p:cNvPr id="8" name="Grafik 7">
            <a:extLst>
              <a:ext uri="{FF2B5EF4-FFF2-40B4-BE49-F238E27FC236}">
                <a16:creationId xmlns:a16="http://schemas.microsoft.com/office/drawing/2014/main" id="{33EB1287-EB60-4499-8936-93930CAF0B3F}"/>
              </a:ext>
            </a:extLst>
          </p:cNvPr>
          <p:cNvPicPr>
            <a:picLocks noChangeAspect="1"/>
          </p:cNvPicPr>
          <p:nvPr/>
        </p:nvPicPr>
        <p:blipFill>
          <a:blip r:embed="rId2"/>
          <a:stretch>
            <a:fillRect/>
          </a:stretch>
        </p:blipFill>
        <p:spPr>
          <a:xfrm>
            <a:off x="180975" y="999353"/>
            <a:ext cx="9757327" cy="4252268"/>
          </a:xfrm>
          <a:prstGeom prst="rect">
            <a:avLst/>
          </a:prstGeom>
        </p:spPr>
      </p:pic>
      <p:sp>
        <p:nvSpPr>
          <p:cNvPr id="11" name="Textfeld 10">
            <a:extLst>
              <a:ext uri="{FF2B5EF4-FFF2-40B4-BE49-F238E27FC236}">
                <a16:creationId xmlns:a16="http://schemas.microsoft.com/office/drawing/2014/main" id="{69FBE0AA-2B95-4FE6-8CE5-F27A4FCC20CC}"/>
              </a:ext>
            </a:extLst>
          </p:cNvPr>
          <p:cNvSpPr txBox="1"/>
          <p:nvPr/>
        </p:nvSpPr>
        <p:spPr>
          <a:xfrm rot="743881">
            <a:off x="8742584" y="853384"/>
            <a:ext cx="3131976" cy="1569660"/>
          </a:xfrm>
          <a:prstGeom prst="rect">
            <a:avLst/>
          </a:prstGeom>
          <a:noFill/>
        </p:spPr>
        <p:txBody>
          <a:bodyPr wrap="square" rtlCol="0">
            <a:spAutoFit/>
          </a:bodyPr>
          <a:lstStyle/>
          <a:p>
            <a:pPr algn="ctr"/>
            <a:r>
              <a:rPr lang="en-GB" sz="3200" dirty="0">
                <a:solidFill>
                  <a:schemeClr val="bg1"/>
                </a:solidFill>
                <a:highlight>
                  <a:srgbClr val="FF0000"/>
                </a:highlight>
              </a:rPr>
              <a:t>The LLM can help you to access information</a:t>
            </a:r>
            <a:endParaRPr lang="de-DE" sz="3200" dirty="0">
              <a:solidFill>
                <a:schemeClr val="bg1"/>
              </a:solidFill>
              <a:highlight>
                <a:srgbClr val="FF0000"/>
              </a:highlight>
            </a:endParaRPr>
          </a:p>
        </p:txBody>
      </p:sp>
      <p:sp>
        <p:nvSpPr>
          <p:cNvPr id="12" name="Textfeld 11">
            <a:extLst>
              <a:ext uri="{FF2B5EF4-FFF2-40B4-BE49-F238E27FC236}">
                <a16:creationId xmlns:a16="http://schemas.microsoft.com/office/drawing/2014/main" id="{BFD28DB9-C18C-4C69-AB55-B461B49A5236}"/>
              </a:ext>
            </a:extLst>
          </p:cNvPr>
          <p:cNvSpPr txBox="1"/>
          <p:nvPr/>
        </p:nvSpPr>
        <p:spPr>
          <a:xfrm rot="743881">
            <a:off x="6207489" y="4654166"/>
            <a:ext cx="4806219" cy="1569660"/>
          </a:xfrm>
          <a:prstGeom prst="rect">
            <a:avLst/>
          </a:prstGeom>
          <a:noFill/>
        </p:spPr>
        <p:txBody>
          <a:bodyPr wrap="square" rtlCol="0">
            <a:spAutoFit/>
          </a:bodyPr>
          <a:lstStyle/>
          <a:p>
            <a:pPr algn="ctr"/>
            <a:r>
              <a:rPr lang="en-GB" sz="3200" dirty="0">
                <a:solidFill>
                  <a:schemeClr val="bg1"/>
                </a:solidFill>
                <a:highlight>
                  <a:srgbClr val="FF0000"/>
                </a:highlight>
              </a:rPr>
              <a:t>The LLM generates code and explains or documents code!</a:t>
            </a:r>
            <a:endParaRPr lang="de-DE" sz="3200" dirty="0">
              <a:solidFill>
                <a:schemeClr val="bg1"/>
              </a:solidFill>
              <a:highlight>
                <a:srgbClr val="FF0000"/>
              </a:highlight>
            </a:endParaRPr>
          </a:p>
        </p:txBody>
      </p:sp>
    </p:spTree>
    <p:extLst>
      <p:ext uri="{BB962C8B-B14F-4D97-AF65-F5344CB8AC3E}">
        <p14:creationId xmlns:p14="http://schemas.microsoft.com/office/powerpoint/2010/main" val="329031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FD8BB-FF75-413F-AAF9-4F4040BCDAAE}"/>
              </a:ext>
            </a:extLst>
          </p:cNvPr>
          <p:cNvSpPr>
            <a:spLocks noGrp="1"/>
          </p:cNvSpPr>
          <p:nvPr>
            <p:ph type="title"/>
          </p:nvPr>
        </p:nvSpPr>
        <p:spPr/>
        <p:txBody>
          <a:bodyPr/>
          <a:lstStyle/>
          <a:p>
            <a:r>
              <a:rPr lang="en-GB" dirty="0"/>
              <a:t>Get Python Code from your LLM</a:t>
            </a:r>
          </a:p>
        </p:txBody>
      </p:sp>
      <p:sp>
        <p:nvSpPr>
          <p:cNvPr id="4" name="Datumsplatzhalter 3">
            <a:extLst>
              <a:ext uri="{FF2B5EF4-FFF2-40B4-BE49-F238E27FC236}">
                <a16:creationId xmlns:a16="http://schemas.microsoft.com/office/drawing/2014/main" id="{025AED2A-10BA-4E38-9CCD-969B78754F81}"/>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F1F7C427-86B7-4973-B5E0-F7D1B5BC13D5}"/>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AB92E58-DA4D-4F84-BA0F-FA7682E4F07B}"/>
              </a:ext>
            </a:extLst>
          </p:cNvPr>
          <p:cNvSpPr>
            <a:spLocks noGrp="1"/>
          </p:cNvSpPr>
          <p:nvPr>
            <p:ph type="sldNum" sz="quarter" idx="12"/>
          </p:nvPr>
        </p:nvSpPr>
        <p:spPr/>
        <p:txBody>
          <a:bodyPr/>
          <a:lstStyle/>
          <a:p>
            <a:fld id="{C7AA53B9-472A-452D-85DC-3848F0CED037}" type="slidenum">
              <a:rPr lang="de-DE" smtClean="0"/>
              <a:pPr/>
              <a:t>6</a:t>
            </a:fld>
            <a:endParaRPr lang="de-DE" dirty="0"/>
          </a:p>
        </p:txBody>
      </p:sp>
      <p:pic>
        <p:nvPicPr>
          <p:cNvPr id="8" name="Grafik 7">
            <a:extLst>
              <a:ext uri="{FF2B5EF4-FFF2-40B4-BE49-F238E27FC236}">
                <a16:creationId xmlns:a16="http://schemas.microsoft.com/office/drawing/2014/main" id="{9E53C4F2-0EE3-4CAD-8020-B47B8477FF93}"/>
              </a:ext>
            </a:extLst>
          </p:cNvPr>
          <p:cNvPicPr>
            <a:picLocks noChangeAspect="1"/>
          </p:cNvPicPr>
          <p:nvPr/>
        </p:nvPicPr>
        <p:blipFill>
          <a:blip r:embed="rId2"/>
          <a:stretch>
            <a:fillRect/>
          </a:stretch>
        </p:blipFill>
        <p:spPr>
          <a:xfrm>
            <a:off x="245977" y="1093909"/>
            <a:ext cx="5887062" cy="5146253"/>
          </a:xfrm>
          <a:prstGeom prst="rect">
            <a:avLst/>
          </a:prstGeom>
        </p:spPr>
      </p:pic>
      <p:pic>
        <p:nvPicPr>
          <p:cNvPr id="10" name="Grafik 9">
            <a:extLst>
              <a:ext uri="{FF2B5EF4-FFF2-40B4-BE49-F238E27FC236}">
                <a16:creationId xmlns:a16="http://schemas.microsoft.com/office/drawing/2014/main" id="{078F821B-4C77-480D-832E-C69CAE6A4A05}"/>
              </a:ext>
            </a:extLst>
          </p:cNvPr>
          <p:cNvPicPr>
            <a:picLocks noChangeAspect="1"/>
          </p:cNvPicPr>
          <p:nvPr/>
        </p:nvPicPr>
        <p:blipFill>
          <a:blip r:embed="rId3"/>
          <a:stretch>
            <a:fillRect/>
          </a:stretch>
        </p:blipFill>
        <p:spPr>
          <a:xfrm>
            <a:off x="6251232" y="527050"/>
            <a:ext cx="5200650" cy="5829300"/>
          </a:xfrm>
          <a:prstGeom prst="rect">
            <a:avLst/>
          </a:prstGeom>
        </p:spPr>
      </p:pic>
      <p:sp>
        <p:nvSpPr>
          <p:cNvPr id="11" name="Textfeld 10">
            <a:extLst>
              <a:ext uri="{FF2B5EF4-FFF2-40B4-BE49-F238E27FC236}">
                <a16:creationId xmlns:a16="http://schemas.microsoft.com/office/drawing/2014/main" id="{F46AD601-C64A-443D-88D2-D59EEE856868}"/>
              </a:ext>
            </a:extLst>
          </p:cNvPr>
          <p:cNvSpPr txBox="1"/>
          <p:nvPr/>
        </p:nvSpPr>
        <p:spPr>
          <a:xfrm rot="743881">
            <a:off x="7916766" y="4305164"/>
            <a:ext cx="4130867" cy="830997"/>
          </a:xfrm>
          <a:prstGeom prst="rect">
            <a:avLst/>
          </a:prstGeom>
          <a:noFill/>
        </p:spPr>
        <p:txBody>
          <a:bodyPr wrap="square" rtlCol="0">
            <a:spAutoFit/>
          </a:bodyPr>
          <a:lstStyle/>
          <a:p>
            <a:pPr algn="ctr"/>
            <a:r>
              <a:rPr lang="en-GB" sz="2400" dirty="0">
                <a:solidFill>
                  <a:schemeClr val="bg1"/>
                </a:solidFill>
                <a:highlight>
                  <a:srgbClr val="FF0000"/>
                </a:highlight>
              </a:rPr>
              <a:t>The LLM generates code and explains or documents code!</a:t>
            </a:r>
            <a:endParaRPr lang="de-DE" sz="2400" dirty="0">
              <a:solidFill>
                <a:schemeClr val="bg1"/>
              </a:solidFill>
              <a:highlight>
                <a:srgbClr val="FF0000"/>
              </a:highlight>
            </a:endParaRPr>
          </a:p>
        </p:txBody>
      </p:sp>
    </p:spTree>
    <p:extLst>
      <p:ext uri="{BB962C8B-B14F-4D97-AF65-F5344CB8AC3E}">
        <p14:creationId xmlns:p14="http://schemas.microsoft.com/office/powerpoint/2010/main" val="2174145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880A5F-A3ED-4702-B01C-12DF5C8A6EC4}"/>
              </a:ext>
            </a:extLst>
          </p:cNvPr>
          <p:cNvSpPr>
            <a:spLocks noGrp="1"/>
          </p:cNvSpPr>
          <p:nvPr>
            <p:ph type="title"/>
          </p:nvPr>
        </p:nvSpPr>
        <p:spPr>
          <a:xfrm>
            <a:off x="652849" y="317658"/>
            <a:ext cx="10515600" cy="720725"/>
          </a:xfrm>
        </p:spPr>
        <p:txBody>
          <a:bodyPr>
            <a:normAutofit/>
          </a:bodyPr>
          <a:lstStyle/>
          <a:p>
            <a:r>
              <a:rPr lang="en-GB" sz="2400" dirty="0"/>
              <a:t>Code can be executed directly on the Cloud or within the LLM environment</a:t>
            </a:r>
          </a:p>
        </p:txBody>
      </p:sp>
      <p:sp>
        <p:nvSpPr>
          <p:cNvPr id="4" name="Datumsplatzhalter 3">
            <a:extLst>
              <a:ext uri="{FF2B5EF4-FFF2-40B4-BE49-F238E27FC236}">
                <a16:creationId xmlns:a16="http://schemas.microsoft.com/office/drawing/2014/main" id="{89899961-5C4B-4116-AF05-2E0136B87EF5}"/>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6C2F362B-7BCC-4D42-AF11-1825A85B372E}"/>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074DD7A9-C62D-4EA3-8C4C-B0C7D9399DFD}"/>
              </a:ext>
            </a:extLst>
          </p:cNvPr>
          <p:cNvSpPr>
            <a:spLocks noGrp="1"/>
          </p:cNvSpPr>
          <p:nvPr>
            <p:ph type="sldNum" sz="quarter" idx="12"/>
          </p:nvPr>
        </p:nvSpPr>
        <p:spPr/>
        <p:txBody>
          <a:bodyPr/>
          <a:lstStyle/>
          <a:p>
            <a:fld id="{C7AA53B9-472A-452D-85DC-3848F0CED037}" type="slidenum">
              <a:rPr lang="de-DE" smtClean="0"/>
              <a:pPr/>
              <a:t>7</a:t>
            </a:fld>
            <a:endParaRPr lang="de-DE" dirty="0"/>
          </a:p>
        </p:txBody>
      </p:sp>
      <p:pic>
        <p:nvPicPr>
          <p:cNvPr id="7" name="Grafik 6">
            <a:extLst>
              <a:ext uri="{FF2B5EF4-FFF2-40B4-BE49-F238E27FC236}">
                <a16:creationId xmlns:a16="http://schemas.microsoft.com/office/drawing/2014/main" id="{8BD1777B-BFC1-4ECC-AC22-548CE4794634}"/>
              </a:ext>
            </a:extLst>
          </p:cNvPr>
          <p:cNvPicPr>
            <a:picLocks noChangeAspect="1"/>
          </p:cNvPicPr>
          <p:nvPr/>
        </p:nvPicPr>
        <p:blipFill>
          <a:blip r:embed="rId2"/>
          <a:stretch>
            <a:fillRect/>
          </a:stretch>
        </p:blipFill>
        <p:spPr>
          <a:xfrm>
            <a:off x="459739" y="1240653"/>
            <a:ext cx="7462837" cy="5115697"/>
          </a:xfrm>
          <a:prstGeom prst="rect">
            <a:avLst/>
          </a:prstGeom>
        </p:spPr>
      </p:pic>
      <p:pic>
        <p:nvPicPr>
          <p:cNvPr id="3074" name="Picture 2">
            <a:extLst>
              <a:ext uri="{FF2B5EF4-FFF2-40B4-BE49-F238E27FC236}">
                <a16:creationId xmlns:a16="http://schemas.microsoft.com/office/drawing/2014/main" id="{EBA80A3D-25A2-42AA-A0B8-EB29FD733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730" y="3596232"/>
            <a:ext cx="5253166" cy="2605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64F151E4-BA95-4413-AB23-E1079671806C}"/>
              </a:ext>
            </a:extLst>
          </p:cNvPr>
          <p:cNvSpPr txBox="1"/>
          <p:nvPr/>
        </p:nvSpPr>
        <p:spPr>
          <a:xfrm rot="345579">
            <a:off x="7916767" y="2176670"/>
            <a:ext cx="4130867" cy="830997"/>
          </a:xfrm>
          <a:prstGeom prst="rect">
            <a:avLst/>
          </a:prstGeom>
          <a:noFill/>
        </p:spPr>
        <p:txBody>
          <a:bodyPr wrap="square" rtlCol="0">
            <a:spAutoFit/>
          </a:bodyPr>
          <a:lstStyle/>
          <a:p>
            <a:pPr algn="ctr"/>
            <a:r>
              <a:rPr lang="en-GB" sz="2400" dirty="0">
                <a:solidFill>
                  <a:schemeClr val="bg1"/>
                </a:solidFill>
                <a:highlight>
                  <a:srgbClr val="FF0000"/>
                </a:highlight>
              </a:rPr>
              <a:t>Within 2 minutes </a:t>
            </a:r>
            <a:br>
              <a:rPr lang="en-GB" sz="2400" dirty="0">
                <a:solidFill>
                  <a:schemeClr val="bg1"/>
                </a:solidFill>
                <a:highlight>
                  <a:srgbClr val="FF0000"/>
                </a:highlight>
              </a:rPr>
            </a:br>
            <a:r>
              <a:rPr lang="en-GB" sz="2400" dirty="0">
                <a:solidFill>
                  <a:schemeClr val="bg1"/>
                </a:solidFill>
                <a:highlight>
                  <a:srgbClr val="FF0000"/>
                </a:highlight>
              </a:rPr>
              <a:t>we get the result</a:t>
            </a:r>
            <a:endParaRPr lang="de-DE" sz="2400" dirty="0">
              <a:solidFill>
                <a:schemeClr val="bg1"/>
              </a:solidFill>
              <a:highlight>
                <a:srgbClr val="FF0000"/>
              </a:highlight>
            </a:endParaRPr>
          </a:p>
        </p:txBody>
      </p:sp>
      <p:sp>
        <p:nvSpPr>
          <p:cNvPr id="10" name="Textfeld 9">
            <a:extLst>
              <a:ext uri="{FF2B5EF4-FFF2-40B4-BE49-F238E27FC236}">
                <a16:creationId xmlns:a16="http://schemas.microsoft.com/office/drawing/2014/main" id="{2A82180C-D819-4C5B-ADB1-587EDF24F8E1}"/>
              </a:ext>
            </a:extLst>
          </p:cNvPr>
          <p:cNvSpPr txBox="1"/>
          <p:nvPr/>
        </p:nvSpPr>
        <p:spPr>
          <a:xfrm rot="240047">
            <a:off x="2792835" y="2361334"/>
            <a:ext cx="4130867" cy="461665"/>
          </a:xfrm>
          <a:prstGeom prst="rect">
            <a:avLst/>
          </a:prstGeom>
          <a:noFill/>
        </p:spPr>
        <p:txBody>
          <a:bodyPr wrap="square" rtlCol="0">
            <a:spAutoFit/>
          </a:bodyPr>
          <a:lstStyle/>
          <a:p>
            <a:pPr algn="ctr"/>
            <a:r>
              <a:rPr lang="en-GB" sz="2400" dirty="0">
                <a:solidFill>
                  <a:schemeClr val="bg1"/>
                </a:solidFill>
                <a:highlight>
                  <a:srgbClr val="FF0000"/>
                </a:highlight>
              </a:rPr>
              <a:t>Using a Cloud-based Notebook</a:t>
            </a:r>
            <a:endParaRPr lang="de-DE" sz="2400" dirty="0">
              <a:solidFill>
                <a:schemeClr val="bg1"/>
              </a:solidFill>
              <a:highlight>
                <a:srgbClr val="FF0000"/>
              </a:highlight>
            </a:endParaRPr>
          </a:p>
        </p:txBody>
      </p:sp>
    </p:spTree>
    <p:extLst>
      <p:ext uri="{BB962C8B-B14F-4D97-AF65-F5344CB8AC3E}">
        <p14:creationId xmlns:p14="http://schemas.microsoft.com/office/powerpoint/2010/main" val="4076642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oliennummernplatzhalter 3">
            <a:extLst>
              <a:ext uri="{FF2B5EF4-FFF2-40B4-BE49-F238E27FC236}">
                <a16:creationId xmlns:a16="http://schemas.microsoft.com/office/drawing/2014/main" id="{7A50F68F-07A0-4675-A0C9-52318536F9D4}"/>
              </a:ext>
            </a:extLst>
          </p:cNvPr>
          <p:cNvSpPr>
            <a:spLocks noGrp="1"/>
          </p:cNvSpPr>
          <p:nvPr>
            <p:ph type="sldNum" sz="quarter" idx="10"/>
          </p:nvPr>
        </p:nvSpPr>
        <p:spPr/>
        <p:txBody>
          <a:bodyPr/>
          <a:lstStyle/>
          <a:p>
            <a:pPr lvl="0"/>
            <a:fld id="{897A19DE-E7E5-4C25-A20C-1564E741FD46}" type="slidenum">
              <a:t>8</a:t>
            </a:fld>
            <a:endParaRPr lang="en-US"/>
          </a:p>
        </p:txBody>
      </p:sp>
      <p:sp>
        <p:nvSpPr>
          <p:cNvPr id="2" name="Titel 1">
            <a:extLst>
              <a:ext uri="{FF2B5EF4-FFF2-40B4-BE49-F238E27FC236}">
                <a16:creationId xmlns:a16="http://schemas.microsoft.com/office/drawing/2014/main" id="{4065D114-CDBD-4F8A-9AFF-9F121F4C00A0}"/>
              </a:ext>
            </a:extLst>
          </p:cNvPr>
          <p:cNvSpPr txBox="1">
            <a:spLocks noGrp="1"/>
          </p:cNvSpPr>
          <p:nvPr>
            <p:ph type="title" idx="4294967295"/>
          </p:nvPr>
        </p:nvSpPr>
        <p:spPr>
          <a:xfrm>
            <a:off x="553155" y="272631"/>
            <a:ext cx="10419476" cy="1146200"/>
          </a:xfrm>
        </p:spPr>
        <p:txBody>
          <a:bodyPr vert="horz">
            <a:normAutofit/>
          </a:bodyPr>
          <a:lstStyle/>
          <a:p>
            <a:pPr lvl="0"/>
            <a:r>
              <a:rPr lang="en-US" sz="3600" dirty="0">
                <a:solidFill>
                  <a:srgbClr val="C07D24"/>
                </a:solidFill>
                <a:sym typeface="Helvetica"/>
              </a:rPr>
              <a:t>LLM/GPT Usage and Access</a:t>
            </a:r>
          </a:p>
        </p:txBody>
      </p:sp>
      <p:sp>
        <p:nvSpPr>
          <p:cNvPr id="128" name="Datumsplatzhalter 1">
            <a:extLst>
              <a:ext uri="{FF2B5EF4-FFF2-40B4-BE49-F238E27FC236}">
                <a16:creationId xmlns:a16="http://schemas.microsoft.com/office/drawing/2014/main" id="{DCD4A2A6-D709-4D70-96EC-6AC2F5374BDB}"/>
              </a:ext>
            </a:extLst>
          </p:cNvPr>
          <p:cNvSpPr>
            <a:spLocks noGrp="1"/>
          </p:cNvSpPr>
          <p:nvPr>
            <p:ph type="dt" sz="half" idx="4294967295"/>
          </p:nvPr>
        </p:nvSpPr>
        <p:spPr>
          <a:xfrm>
            <a:off x="214" y="6356899"/>
            <a:ext cx="2741664" cy="364787"/>
          </a:xfrm>
        </p:spPr>
        <p:txBody>
          <a:bodyPr/>
          <a:lstStyle/>
          <a:p>
            <a:pPr lvl="0"/>
            <a:fld id="{D2A339C9-3391-4EC1-9290-151D88E9C014}" type="datetimeFigureOut">
              <a:t>23.09.2024</a:t>
            </a:fld>
            <a:endParaRPr lang="en-GB"/>
          </a:p>
        </p:txBody>
      </p:sp>
      <p:sp>
        <p:nvSpPr>
          <p:cNvPr id="129" name="Fußzeilenplatzhalter 2">
            <a:extLst>
              <a:ext uri="{FF2B5EF4-FFF2-40B4-BE49-F238E27FC236}">
                <a16:creationId xmlns:a16="http://schemas.microsoft.com/office/drawing/2014/main" id="{42983DA6-E1AE-473B-9A3C-8FAF2128633B}"/>
              </a:ext>
            </a:extLst>
          </p:cNvPr>
          <p:cNvSpPr>
            <a:spLocks noGrp="1"/>
          </p:cNvSpPr>
          <p:nvPr>
            <p:ph type="ftr" sz="quarter" idx="4294967295"/>
          </p:nvPr>
        </p:nvSpPr>
        <p:spPr>
          <a:xfrm>
            <a:off x="214" y="6356899"/>
            <a:ext cx="4116336" cy="364787"/>
          </a:xfrm>
        </p:spPr>
        <p:txBody>
          <a:bodyPr/>
          <a:lstStyle/>
          <a:p>
            <a:pPr lvl="0"/>
            <a:r>
              <a:rPr lang="en-US"/>
              <a:t>Roland Potthast</a:t>
            </a:r>
          </a:p>
        </p:txBody>
      </p:sp>
      <p:grpSp>
        <p:nvGrpSpPr>
          <p:cNvPr id="131" name="Gruppieren 130">
            <a:extLst>
              <a:ext uri="{FF2B5EF4-FFF2-40B4-BE49-F238E27FC236}">
                <a16:creationId xmlns:a16="http://schemas.microsoft.com/office/drawing/2014/main" id="{03BEADD2-B28F-419E-ADF5-ECE02FB221C5}"/>
              </a:ext>
            </a:extLst>
          </p:cNvPr>
          <p:cNvGrpSpPr/>
          <p:nvPr/>
        </p:nvGrpSpPr>
        <p:grpSpPr>
          <a:xfrm>
            <a:off x="417231" y="1720750"/>
            <a:ext cx="11162434" cy="4027324"/>
            <a:chOff x="553155" y="1597183"/>
            <a:chExt cx="11162434" cy="4027324"/>
          </a:xfrm>
        </p:grpSpPr>
        <p:sp>
          <p:nvSpPr>
            <p:cNvPr id="3" name="Freihandform: Form 2">
              <a:extLst>
                <a:ext uri="{FF2B5EF4-FFF2-40B4-BE49-F238E27FC236}">
                  <a16:creationId xmlns:a16="http://schemas.microsoft.com/office/drawing/2014/main" id="{D0A978E3-1D4D-4B96-9423-7C53508DB385}"/>
                </a:ext>
              </a:extLst>
            </p:cNvPr>
            <p:cNvSpPr/>
            <p:nvPr/>
          </p:nvSpPr>
          <p:spPr>
            <a:xfrm>
              <a:off x="1039044" y="1597183"/>
              <a:ext cx="2764703"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EEEEE"/>
            </a:solidFill>
            <a:ln w="25400">
              <a:solidFill>
                <a:srgbClr val="CCCCCC"/>
              </a:solidFill>
              <a:prstDash val="solid"/>
            </a:ln>
          </p:spPr>
          <p:txBody>
            <a:bodyPr vert="horz" wrap="none" lIns="0" tIns="0" rIns="0" bIns="0" anchor="ctr" anchorCtr="0" compatLnSpc="0">
              <a:noAutofit/>
            </a:bodyPr>
            <a:lstStyle/>
            <a:p>
              <a:pPr lvl="0" algn="ctr" rtl="0" hangingPunct="0">
                <a:buNone/>
                <a:tabLst/>
              </a:pPr>
              <a:r>
                <a:rPr lang="en-US" sz="2903" dirty="0">
                  <a:latin typeface="Noto Sans" pitchFamily="18"/>
                  <a:ea typeface="DejaVu Sans" pitchFamily="2"/>
                  <a:cs typeface="DejaVu Sans" pitchFamily="2"/>
                </a:rPr>
                <a:t>User Frontend</a:t>
              </a:r>
            </a:p>
          </p:txBody>
        </p:sp>
        <p:sp>
          <p:nvSpPr>
            <p:cNvPr id="4" name="Freihandform: Form 3">
              <a:extLst>
                <a:ext uri="{FF2B5EF4-FFF2-40B4-BE49-F238E27FC236}">
                  <a16:creationId xmlns:a16="http://schemas.microsoft.com/office/drawing/2014/main" id="{FC7B8590-3FC2-4F3D-BF87-28C2FDA154A7}"/>
                </a:ext>
              </a:extLst>
            </p:cNvPr>
            <p:cNvSpPr/>
            <p:nvPr/>
          </p:nvSpPr>
          <p:spPr>
            <a:xfrm>
              <a:off x="1039044" y="2703065"/>
              <a:ext cx="2764703"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BE33D"/>
            </a:solidFill>
            <a:ln w="0">
              <a:solidFill>
                <a:srgbClr val="808080"/>
              </a:solidFill>
              <a:prstDash val="solid"/>
            </a:ln>
          </p:spPr>
          <p:txBody>
            <a:bodyPr vert="horz" wrap="square" lIns="108847" tIns="54423" rIns="108847" bIns="54423" anchor="ctr" anchorCtr="0" compatLnSpc="0">
              <a:noAutofit/>
            </a:bodyPr>
            <a:lstStyle/>
            <a:p>
              <a:pPr algn="ctr" hangingPunct="0"/>
              <a:r>
                <a:rPr lang="en-US" sz="2177">
                  <a:latin typeface="Liberation Sans" pitchFamily="18"/>
                  <a:ea typeface="Noto Sans CJK SC" pitchFamily="2"/>
                  <a:cs typeface="Lohit Devanagari" pitchFamily="2"/>
                </a:rPr>
                <a:t>Web Interface</a:t>
              </a:r>
            </a:p>
          </p:txBody>
        </p:sp>
        <p:sp>
          <p:nvSpPr>
            <p:cNvPr id="5" name="Freihandform: Form 4">
              <a:extLst>
                <a:ext uri="{FF2B5EF4-FFF2-40B4-BE49-F238E27FC236}">
                  <a16:creationId xmlns:a16="http://schemas.microsoft.com/office/drawing/2014/main" id="{6C6122F3-8441-4595-8D3C-1FF2FC616BBA}"/>
                </a:ext>
              </a:extLst>
            </p:cNvPr>
            <p:cNvSpPr/>
            <p:nvPr/>
          </p:nvSpPr>
          <p:spPr>
            <a:xfrm>
              <a:off x="1039044" y="3532475"/>
              <a:ext cx="2764703"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7B3CA"/>
            </a:solidFill>
            <a:ln w="0">
              <a:solidFill>
                <a:srgbClr val="808080"/>
              </a:solidFill>
              <a:prstDash val="solid"/>
            </a:ln>
          </p:spPr>
          <p:txBody>
            <a:bodyPr vert="horz" wrap="square" lIns="108847" tIns="54423" rIns="108847" bIns="54423" anchor="ctr" anchorCtr="0" compatLnSpc="0">
              <a:noAutofit/>
            </a:bodyPr>
            <a:lstStyle/>
            <a:p>
              <a:pPr algn="ctr" hangingPunct="0"/>
              <a:r>
                <a:rPr lang="en-US" sz="2177">
                  <a:latin typeface="Liberation Sans" pitchFamily="18"/>
                  <a:ea typeface="Noto Sans CJK SC" pitchFamily="2"/>
                  <a:cs typeface="Lohit Devanagari" pitchFamily="2"/>
                </a:rPr>
                <a:t>Shell Interface</a:t>
              </a:r>
            </a:p>
          </p:txBody>
        </p:sp>
        <p:sp>
          <p:nvSpPr>
            <p:cNvPr id="6" name="Freihandform: Form 5">
              <a:extLst>
                <a:ext uri="{FF2B5EF4-FFF2-40B4-BE49-F238E27FC236}">
                  <a16:creationId xmlns:a16="http://schemas.microsoft.com/office/drawing/2014/main" id="{C9F4B4C5-815B-43AA-B92E-7112EAC615E0}"/>
                </a:ext>
              </a:extLst>
            </p:cNvPr>
            <p:cNvSpPr/>
            <p:nvPr/>
          </p:nvSpPr>
          <p:spPr>
            <a:xfrm>
              <a:off x="1039044" y="4361886"/>
              <a:ext cx="2764703"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FAF46"/>
            </a:solidFill>
            <a:ln w="0">
              <a:solidFill>
                <a:srgbClr val="808080"/>
              </a:solidFill>
              <a:prstDash val="solid"/>
            </a:ln>
          </p:spPr>
          <p:txBody>
            <a:bodyPr vert="horz" wrap="square" lIns="108847" tIns="54423" rIns="108847" bIns="54423" anchor="ctr" anchorCtr="0" compatLnSpc="0">
              <a:noAutofit/>
            </a:bodyPr>
            <a:lstStyle/>
            <a:p>
              <a:pPr algn="ctr" hangingPunct="0"/>
              <a:r>
                <a:rPr lang="en-US" sz="2177">
                  <a:latin typeface="Liberation Sans" pitchFamily="18"/>
                  <a:ea typeface="Noto Sans CJK SC" pitchFamily="2"/>
                  <a:cs typeface="Lohit Devanagari" pitchFamily="2"/>
                </a:rPr>
                <a:t>My Application</a:t>
              </a:r>
            </a:p>
          </p:txBody>
        </p:sp>
        <p:sp>
          <p:nvSpPr>
            <p:cNvPr id="7" name="Freihandform: Form 6">
              <a:extLst>
                <a:ext uri="{FF2B5EF4-FFF2-40B4-BE49-F238E27FC236}">
                  <a16:creationId xmlns:a16="http://schemas.microsoft.com/office/drawing/2014/main" id="{A878B309-374E-49C4-9CFC-9B81680F8037}"/>
                </a:ext>
              </a:extLst>
            </p:cNvPr>
            <p:cNvSpPr/>
            <p:nvPr/>
          </p:nvSpPr>
          <p:spPr>
            <a:xfrm>
              <a:off x="4459005" y="1597183"/>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EEEEE"/>
            </a:solidFill>
            <a:ln w="25400">
              <a:solidFill>
                <a:srgbClr val="CCCCCC"/>
              </a:solidFill>
              <a:prstDash val="solid"/>
            </a:ln>
          </p:spPr>
          <p:txBody>
            <a:bodyPr vert="horz" wrap="none" lIns="0" tIns="0" rIns="0" bIns="0" anchor="ctr" anchorCtr="0" compatLnSpc="0">
              <a:noAutofit/>
            </a:bodyPr>
            <a:lstStyle/>
            <a:p>
              <a:pPr lvl="0" algn="ctr" rtl="0" hangingPunct="0">
                <a:buNone/>
                <a:tabLst/>
              </a:pPr>
              <a:r>
                <a:rPr lang="en-US" sz="2903">
                  <a:latin typeface="Noto Sans" pitchFamily="18"/>
                  <a:ea typeface="DejaVu Sans" pitchFamily="2"/>
                  <a:cs typeface="DejaVu Sans" pitchFamily="2"/>
                </a:rPr>
                <a:t>Backend</a:t>
              </a:r>
            </a:p>
          </p:txBody>
        </p:sp>
        <p:sp>
          <p:nvSpPr>
            <p:cNvPr id="8" name="Freihandform: Form 7">
              <a:extLst>
                <a:ext uri="{FF2B5EF4-FFF2-40B4-BE49-F238E27FC236}">
                  <a16:creationId xmlns:a16="http://schemas.microsoft.com/office/drawing/2014/main" id="{2C9CD752-CF48-4166-98C0-0DCA915ED6F1}"/>
                </a:ext>
              </a:extLst>
            </p:cNvPr>
            <p:cNvSpPr/>
            <p:nvPr/>
          </p:nvSpPr>
          <p:spPr>
            <a:xfrm>
              <a:off x="8140196" y="1597183"/>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EEEEE"/>
            </a:solidFill>
            <a:ln w="25400">
              <a:solidFill>
                <a:srgbClr val="CCCCCC"/>
              </a:solidFill>
              <a:prstDash val="solid"/>
            </a:ln>
          </p:spPr>
          <p:txBody>
            <a:bodyPr vert="horz" wrap="none" lIns="0" tIns="0" rIns="0" bIns="0" anchor="ctr" anchorCtr="0" compatLnSpc="0">
              <a:noAutofit/>
            </a:bodyPr>
            <a:lstStyle/>
            <a:p>
              <a:pPr lvl="0" algn="ctr" rtl="0" hangingPunct="0">
                <a:buNone/>
                <a:tabLst/>
              </a:pPr>
              <a:r>
                <a:rPr lang="en-US" sz="2903">
                  <a:latin typeface="Noto Sans" pitchFamily="18"/>
                  <a:ea typeface="DejaVu Sans" pitchFamily="2"/>
                  <a:cs typeface="DejaVu Sans" pitchFamily="2"/>
                </a:rPr>
                <a:t>LLM Server</a:t>
              </a:r>
            </a:p>
          </p:txBody>
        </p:sp>
        <p:sp>
          <p:nvSpPr>
            <p:cNvPr id="9" name="Freihandform: Form 8">
              <a:extLst>
                <a:ext uri="{FF2B5EF4-FFF2-40B4-BE49-F238E27FC236}">
                  <a16:creationId xmlns:a16="http://schemas.microsoft.com/office/drawing/2014/main" id="{241BF246-8C47-4615-A215-758A116A24CB}"/>
                </a:ext>
              </a:extLst>
            </p:cNvPr>
            <p:cNvSpPr/>
            <p:nvPr/>
          </p:nvSpPr>
          <p:spPr>
            <a:xfrm>
              <a:off x="4459005" y="2703065"/>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80373"/>
            </a:solidFill>
            <a:ln w="0">
              <a:solidFill>
                <a:srgbClr val="999999"/>
              </a:solidFill>
              <a:prstDash val="solid"/>
            </a:ln>
          </p:spPr>
          <p:txBody>
            <a:bodyPr vert="horz" wrap="square" lIns="108847" tIns="54423" rIns="108847" bIns="54423" anchor="ctr" anchorCtr="0" compatLnSpc="0">
              <a:noAutofit/>
            </a:bodyPr>
            <a:lstStyle/>
            <a:p>
              <a:pPr algn="ctr" hangingPunct="0"/>
              <a:r>
                <a:rPr lang="en-US" sz="2177" dirty="0">
                  <a:solidFill>
                    <a:schemeClr val="bg1"/>
                  </a:solidFill>
                  <a:latin typeface="Liberation Sans" pitchFamily="18"/>
                  <a:ea typeface="Noto Sans CJK SC" pitchFamily="2"/>
                  <a:cs typeface="Lohit Devanagari" pitchFamily="2"/>
                </a:rPr>
                <a:t>Commercial Backend</a:t>
              </a:r>
            </a:p>
          </p:txBody>
        </p:sp>
        <p:sp>
          <p:nvSpPr>
            <p:cNvPr id="10" name="Freihandform: Form 9">
              <a:extLst>
                <a:ext uri="{FF2B5EF4-FFF2-40B4-BE49-F238E27FC236}">
                  <a16:creationId xmlns:a16="http://schemas.microsoft.com/office/drawing/2014/main" id="{D42410F3-8068-441D-A758-4734C1236852}"/>
                </a:ext>
              </a:extLst>
            </p:cNvPr>
            <p:cNvSpPr/>
            <p:nvPr/>
          </p:nvSpPr>
          <p:spPr>
            <a:xfrm>
              <a:off x="4459005" y="3532475"/>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7074B"/>
            </a:solidFill>
            <a:ln w="0">
              <a:solidFill>
                <a:srgbClr val="999999"/>
              </a:solidFill>
              <a:prstDash val="solid"/>
            </a:ln>
          </p:spPr>
          <p:txBody>
            <a:bodyPr vert="horz" wrap="square" lIns="108847" tIns="54423" rIns="108847" bIns="54423" anchor="ctr" anchorCtr="0" compatLnSpc="0">
              <a:noAutofit/>
            </a:bodyPr>
            <a:lstStyle/>
            <a:p>
              <a:pPr algn="ctr" hangingPunct="0"/>
              <a:r>
                <a:rPr lang="en-US" sz="2177" dirty="0">
                  <a:solidFill>
                    <a:schemeClr val="bg1"/>
                  </a:solidFill>
                  <a:latin typeface="Liberation Sans" pitchFamily="18"/>
                  <a:ea typeface="Noto Sans CJK SC" pitchFamily="2"/>
                  <a:cs typeface="Lohit Devanagari" pitchFamily="2"/>
                </a:rPr>
                <a:t>Local Backend</a:t>
              </a:r>
            </a:p>
          </p:txBody>
        </p:sp>
        <p:sp>
          <p:nvSpPr>
            <p:cNvPr id="11" name="Freihandform: Form 10">
              <a:extLst>
                <a:ext uri="{FF2B5EF4-FFF2-40B4-BE49-F238E27FC236}">
                  <a16:creationId xmlns:a16="http://schemas.microsoft.com/office/drawing/2014/main" id="{8A5B3F44-E3AB-4AEE-BEFA-470A31409403}"/>
                </a:ext>
              </a:extLst>
            </p:cNvPr>
            <p:cNvSpPr/>
            <p:nvPr/>
          </p:nvSpPr>
          <p:spPr>
            <a:xfrm>
              <a:off x="4459005" y="4361886"/>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B3D00"/>
            </a:solidFill>
            <a:ln w="0">
              <a:solidFill>
                <a:srgbClr val="999999"/>
              </a:solidFill>
              <a:prstDash val="solid"/>
            </a:ln>
          </p:spPr>
          <p:txBody>
            <a:bodyPr vert="horz" wrap="square" lIns="108847" tIns="54423" rIns="108847" bIns="54423" anchor="ctr" anchorCtr="0" compatLnSpc="0">
              <a:noAutofit/>
            </a:bodyPr>
            <a:lstStyle/>
            <a:p>
              <a:pPr algn="ctr" hangingPunct="0">
                <a:defRPr>
                  <a:solidFill>
                    <a:srgbClr val="FFFFFF"/>
                  </a:solidFill>
                </a:defRPr>
              </a:pPr>
              <a:r>
                <a:rPr lang="en-US" sz="2177">
                  <a:solidFill>
                    <a:srgbClr val="FFFFFF"/>
                  </a:solidFill>
                  <a:latin typeface="Liberation Sans" pitchFamily="18"/>
                  <a:ea typeface="Noto Sans CJK SC" pitchFamily="2"/>
                  <a:cs typeface="Lohit Devanagari" pitchFamily="2"/>
                </a:rPr>
                <a:t>Application Backend</a:t>
              </a:r>
            </a:p>
          </p:txBody>
        </p:sp>
        <p:sp>
          <p:nvSpPr>
            <p:cNvPr id="12" name="Freihandform: Form 11">
              <a:extLst>
                <a:ext uri="{FF2B5EF4-FFF2-40B4-BE49-F238E27FC236}">
                  <a16:creationId xmlns:a16="http://schemas.microsoft.com/office/drawing/2014/main" id="{D24281F9-8277-49F7-AF69-A4ED20E50789}"/>
                </a:ext>
              </a:extLst>
            </p:cNvPr>
            <p:cNvSpPr/>
            <p:nvPr/>
          </p:nvSpPr>
          <p:spPr>
            <a:xfrm>
              <a:off x="8140196" y="2703065"/>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80373"/>
            </a:solidFill>
            <a:ln w="0">
              <a:solidFill>
                <a:srgbClr val="999999"/>
              </a:solidFill>
              <a:prstDash val="solid"/>
            </a:ln>
          </p:spPr>
          <p:txBody>
            <a:bodyPr vert="horz" wrap="square" lIns="108847" tIns="54423" rIns="108847" bIns="54423" anchor="ctr" anchorCtr="0" compatLnSpc="0">
              <a:noAutofit/>
            </a:bodyPr>
            <a:lstStyle/>
            <a:p>
              <a:pPr algn="ctr" hangingPunct="0"/>
              <a:r>
                <a:rPr lang="en-US" sz="2177" dirty="0">
                  <a:solidFill>
                    <a:schemeClr val="bg1"/>
                  </a:solidFill>
                  <a:latin typeface="Liberation Sans" pitchFamily="18"/>
                  <a:ea typeface="Noto Sans CJK SC" pitchFamily="2"/>
                  <a:cs typeface="Lohit Devanagari" pitchFamily="2"/>
                </a:rPr>
                <a:t>Commercial Server</a:t>
              </a:r>
            </a:p>
          </p:txBody>
        </p:sp>
        <p:sp>
          <p:nvSpPr>
            <p:cNvPr id="13" name="Freihandform: Form 12">
              <a:extLst>
                <a:ext uri="{FF2B5EF4-FFF2-40B4-BE49-F238E27FC236}">
                  <a16:creationId xmlns:a16="http://schemas.microsoft.com/office/drawing/2014/main" id="{932781AA-974D-4046-931C-C2AC28291308}"/>
                </a:ext>
              </a:extLst>
            </p:cNvPr>
            <p:cNvSpPr/>
            <p:nvPr/>
          </p:nvSpPr>
          <p:spPr>
            <a:xfrm>
              <a:off x="8140196" y="3532475"/>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7074B"/>
            </a:solidFill>
            <a:ln w="0">
              <a:solidFill>
                <a:srgbClr val="999999"/>
              </a:solidFill>
              <a:prstDash val="solid"/>
            </a:ln>
          </p:spPr>
          <p:txBody>
            <a:bodyPr vert="horz" wrap="square" lIns="108847" tIns="54423" rIns="108847" bIns="54423" anchor="ctr" anchorCtr="0" compatLnSpc="0">
              <a:noAutofit/>
            </a:bodyPr>
            <a:lstStyle/>
            <a:p>
              <a:pPr algn="ctr" hangingPunct="0"/>
              <a:r>
                <a:rPr lang="en-US" sz="2177" dirty="0">
                  <a:solidFill>
                    <a:schemeClr val="bg1"/>
                  </a:solidFill>
                  <a:latin typeface="Liberation Sans" pitchFamily="18"/>
                  <a:ea typeface="Noto Sans CJK SC" pitchFamily="2"/>
                  <a:cs typeface="Lohit Devanagari" pitchFamily="2"/>
                </a:rPr>
                <a:t>Local Server</a:t>
              </a:r>
            </a:p>
          </p:txBody>
        </p:sp>
        <p:sp>
          <p:nvSpPr>
            <p:cNvPr id="14" name="Freihandform: Form 13">
              <a:extLst>
                <a:ext uri="{FF2B5EF4-FFF2-40B4-BE49-F238E27FC236}">
                  <a16:creationId xmlns:a16="http://schemas.microsoft.com/office/drawing/2014/main" id="{FE9D23AB-3A45-4BF2-8300-CBEE6350F148}"/>
                </a:ext>
              </a:extLst>
            </p:cNvPr>
            <p:cNvSpPr/>
            <p:nvPr/>
          </p:nvSpPr>
          <p:spPr>
            <a:xfrm>
              <a:off x="8140196" y="4361886"/>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13709"/>
            </a:solidFill>
            <a:ln w="0">
              <a:solidFill>
                <a:srgbClr val="999999"/>
              </a:solidFill>
              <a:prstDash val="solid"/>
            </a:ln>
          </p:spPr>
          <p:txBody>
            <a:bodyPr vert="horz" wrap="square" lIns="108847" tIns="54423" rIns="108847" bIns="54423" anchor="ctr" anchorCtr="0" compatLnSpc="0">
              <a:noAutofit/>
            </a:bodyPr>
            <a:lstStyle/>
            <a:p>
              <a:pPr algn="ctr" hangingPunct="0">
                <a:defRPr>
                  <a:solidFill>
                    <a:srgbClr val="FFFFFF"/>
                  </a:solidFill>
                </a:defRPr>
              </a:pPr>
              <a:r>
                <a:rPr lang="en-US" sz="2177">
                  <a:solidFill>
                    <a:srgbClr val="FFFFFF"/>
                  </a:solidFill>
                  <a:latin typeface="Liberation Sans" pitchFamily="18"/>
                  <a:ea typeface="Noto Sans CJK SC" pitchFamily="2"/>
                  <a:cs typeface="Lohit Devanagari" pitchFamily="2"/>
                </a:rPr>
                <a:t>Application Server</a:t>
              </a:r>
            </a:p>
          </p:txBody>
        </p:sp>
        <p:cxnSp>
          <p:nvCxnSpPr>
            <p:cNvPr id="15" name="Verbinder: gewinkelt 14">
              <a:extLst>
                <a:ext uri="{FF2B5EF4-FFF2-40B4-BE49-F238E27FC236}">
                  <a16:creationId xmlns:a16="http://schemas.microsoft.com/office/drawing/2014/main" id="{DE13BE37-3353-44C7-BD3A-2276ECBE3FC4}"/>
                </a:ext>
              </a:extLst>
            </p:cNvPr>
            <p:cNvCxnSpPr>
              <a:stCxn id="4" idx="1"/>
              <a:endCxn id="9" idx="3"/>
            </p:cNvCxnSpPr>
            <p:nvPr/>
          </p:nvCxnSpPr>
          <p:spPr>
            <a:xfrm>
              <a:off x="3803748" y="2979535"/>
              <a:ext cx="655258" cy="15359"/>
            </a:xfrm>
            <a:prstGeom prst="bentConnector3">
              <a:avLst>
                <a:gd name="adj1" fmla="val 50000"/>
              </a:avLst>
            </a:prstGeom>
            <a:noFill/>
            <a:ln w="0">
              <a:solidFill>
                <a:srgbClr val="000000"/>
              </a:solidFill>
              <a:prstDash val="solid"/>
              <a:headEnd type="arrow"/>
              <a:tailEnd type="arrow"/>
            </a:ln>
          </p:spPr>
        </p:cxnSp>
        <p:cxnSp>
          <p:nvCxnSpPr>
            <p:cNvPr id="16" name="Verbinder: gewinkelt 15">
              <a:extLst>
                <a:ext uri="{FF2B5EF4-FFF2-40B4-BE49-F238E27FC236}">
                  <a16:creationId xmlns:a16="http://schemas.microsoft.com/office/drawing/2014/main" id="{9D53CCA0-7581-4B2A-8ECA-119D6194EDEE}"/>
                </a:ext>
              </a:extLst>
            </p:cNvPr>
            <p:cNvCxnSpPr>
              <a:stCxn id="4" idx="1"/>
              <a:endCxn id="10" idx="3"/>
            </p:cNvCxnSpPr>
            <p:nvPr/>
          </p:nvCxnSpPr>
          <p:spPr>
            <a:xfrm>
              <a:off x="3803748" y="2979535"/>
              <a:ext cx="655258" cy="829411"/>
            </a:xfrm>
            <a:prstGeom prst="bentConnector3">
              <a:avLst>
                <a:gd name="adj1" fmla="val 50000"/>
              </a:avLst>
            </a:prstGeom>
            <a:noFill/>
            <a:ln w="0">
              <a:solidFill>
                <a:srgbClr val="000000"/>
              </a:solidFill>
              <a:prstDash val="solid"/>
              <a:headEnd type="arrow"/>
              <a:tailEnd type="arrow"/>
            </a:ln>
          </p:spPr>
        </p:cxnSp>
        <p:cxnSp>
          <p:nvCxnSpPr>
            <p:cNvPr id="17" name="Verbinder: gewinkelt 16">
              <a:extLst>
                <a:ext uri="{FF2B5EF4-FFF2-40B4-BE49-F238E27FC236}">
                  <a16:creationId xmlns:a16="http://schemas.microsoft.com/office/drawing/2014/main" id="{52270D22-0CA4-4DFB-8D48-0592108B3C3B}"/>
                </a:ext>
              </a:extLst>
            </p:cNvPr>
            <p:cNvCxnSpPr/>
            <p:nvPr/>
          </p:nvCxnSpPr>
          <p:spPr>
            <a:xfrm>
              <a:off x="7500179" y="2979535"/>
              <a:ext cx="640018" cy="0"/>
            </a:xfrm>
            <a:prstGeom prst="bentConnector3">
              <a:avLst/>
            </a:prstGeom>
            <a:noFill/>
            <a:ln w="0">
              <a:solidFill>
                <a:srgbClr val="000000"/>
              </a:solidFill>
              <a:prstDash val="solid"/>
              <a:headEnd type="arrow"/>
              <a:tailEnd type="arrow"/>
            </a:ln>
          </p:spPr>
        </p:cxnSp>
        <p:cxnSp>
          <p:nvCxnSpPr>
            <p:cNvPr id="18" name="Verbinder: gewinkelt 17">
              <a:extLst>
                <a:ext uri="{FF2B5EF4-FFF2-40B4-BE49-F238E27FC236}">
                  <a16:creationId xmlns:a16="http://schemas.microsoft.com/office/drawing/2014/main" id="{3CCB2BB7-9484-401D-9BF0-3BF1C2FB4EBC}"/>
                </a:ext>
              </a:extLst>
            </p:cNvPr>
            <p:cNvCxnSpPr>
              <a:stCxn id="6" idx="1"/>
              <a:endCxn id="11" idx="3"/>
            </p:cNvCxnSpPr>
            <p:nvPr/>
          </p:nvCxnSpPr>
          <p:spPr>
            <a:xfrm>
              <a:off x="3803748" y="4638357"/>
              <a:ext cx="655258" cy="15359"/>
            </a:xfrm>
            <a:prstGeom prst="bentConnector3">
              <a:avLst>
                <a:gd name="adj1" fmla="val 50000"/>
              </a:avLst>
            </a:prstGeom>
            <a:noFill/>
            <a:ln w="0">
              <a:solidFill>
                <a:srgbClr val="000000"/>
              </a:solidFill>
              <a:prstDash val="solid"/>
              <a:headEnd type="arrow"/>
              <a:tailEnd type="arrow"/>
            </a:ln>
          </p:spPr>
        </p:cxnSp>
        <p:cxnSp>
          <p:nvCxnSpPr>
            <p:cNvPr id="19" name="Verbinder: gewinkelt 18">
              <a:extLst>
                <a:ext uri="{FF2B5EF4-FFF2-40B4-BE49-F238E27FC236}">
                  <a16:creationId xmlns:a16="http://schemas.microsoft.com/office/drawing/2014/main" id="{259B7100-EDAF-44EC-B32A-CDDC9DA870BE}"/>
                </a:ext>
              </a:extLst>
            </p:cNvPr>
            <p:cNvCxnSpPr>
              <a:stCxn id="5" idx="1"/>
            </p:cNvCxnSpPr>
            <p:nvPr/>
          </p:nvCxnSpPr>
          <p:spPr>
            <a:xfrm>
              <a:off x="3803749" y="3808947"/>
              <a:ext cx="655692" cy="434"/>
            </a:xfrm>
            <a:prstGeom prst="bentConnector3">
              <a:avLst/>
            </a:prstGeom>
            <a:noFill/>
            <a:ln w="0">
              <a:solidFill>
                <a:srgbClr val="000000"/>
              </a:solidFill>
              <a:prstDash val="solid"/>
              <a:headEnd type="arrow"/>
              <a:tailEnd type="arrow"/>
            </a:ln>
          </p:spPr>
        </p:cxnSp>
        <p:cxnSp>
          <p:nvCxnSpPr>
            <p:cNvPr id="20" name="Verbinder: gewinkelt 19">
              <a:extLst>
                <a:ext uri="{FF2B5EF4-FFF2-40B4-BE49-F238E27FC236}">
                  <a16:creationId xmlns:a16="http://schemas.microsoft.com/office/drawing/2014/main" id="{3FC37DD4-E629-4406-9F13-A1B01F15590A}"/>
                </a:ext>
              </a:extLst>
            </p:cNvPr>
            <p:cNvCxnSpPr>
              <a:stCxn id="5" idx="1"/>
              <a:endCxn id="11" idx="3"/>
            </p:cNvCxnSpPr>
            <p:nvPr/>
          </p:nvCxnSpPr>
          <p:spPr>
            <a:xfrm>
              <a:off x="3803748" y="3808946"/>
              <a:ext cx="655258" cy="829411"/>
            </a:xfrm>
            <a:prstGeom prst="bentConnector3">
              <a:avLst>
                <a:gd name="adj1" fmla="val 50000"/>
              </a:avLst>
            </a:prstGeom>
            <a:noFill/>
            <a:ln w="0">
              <a:solidFill>
                <a:srgbClr val="000000"/>
              </a:solidFill>
              <a:prstDash val="solid"/>
              <a:headEnd type="arrow"/>
              <a:tailEnd type="arrow"/>
            </a:ln>
          </p:spPr>
        </p:cxnSp>
        <p:cxnSp>
          <p:nvCxnSpPr>
            <p:cNvPr id="21" name="Verbinder: gewinkelt 20">
              <a:extLst>
                <a:ext uri="{FF2B5EF4-FFF2-40B4-BE49-F238E27FC236}">
                  <a16:creationId xmlns:a16="http://schemas.microsoft.com/office/drawing/2014/main" id="{9E8664AD-2EB8-4ECC-A20F-5C1BD34C8E68}"/>
                </a:ext>
              </a:extLst>
            </p:cNvPr>
            <p:cNvCxnSpPr/>
            <p:nvPr/>
          </p:nvCxnSpPr>
          <p:spPr>
            <a:xfrm>
              <a:off x="7500179" y="2979535"/>
              <a:ext cx="655256" cy="0"/>
            </a:xfrm>
            <a:prstGeom prst="bentConnector3">
              <a:avLst/>
            </a:prstGeom>
            <a:noFill/>
            <a:ln w="0">
              <a:solidFill>
                <a:srgbClr val="000000"/>
              </a:solidFill>
              <a:prstDash val="solid"/>
              <a:headEnd type="arrow"/>
              <a:tailEnd type="arrow"/>
            </a:ln>
          </p:spPr>
        </p:cxnSp>
        <p:cxnSp>
          <p:nvCxnSpPr>
            <p:cNvPr id="22" name="Verbinder: gewinkelt 21">
              <a:extLst>
                <a:ext uri="{FF2B5EF4-FFF2-40B4-BE49-F238E27FC236}">
                  <a16:creationId xmlns:a16="http://schemas.microsoft.com/office/drawing/2014/main" id="{4FAF4657-AABF-475F-8482-7AF771C98123}"/>
                </a:ext>
              </a:extLst>
            </p:cNvPr>
            <p:cNvCxnSpPr/>
            <p:nvPr/>
          </p:nvCxnSpPr>
          <p:spPr>
            <a:xfrm>
              <a:off x="7500179" y="2979535"/>
              <a:ext cx="655256" cy="829411"/>
            </a:xfrm>
            <a:prstGeom prst="bentConnector3">
              <a:avLst/>
            </a:prstGeom>
            <a:noFill/>
            <a:ln w="0">
              <a:solidFill>
                <a:srgbClr val="000000"/>
              </a:solidFill>
              <a:prstDash val="solid"/>
              <a:headEnd type="arrow"/>
              <a:tailEnd type="arrow"/>
            </a:ln>
          </p:spPr>
        </p:cxnSp>
        <p:cxnSp>
          <p:nvCxnSpPr>
            <p:cNvPr id="23" name="Verbinder: gewinkelt 22">
              <a:extLst>
                <a:ext uri="{FF2B5EF4-FFF2-40B4-BE49-F238E27FC236}">
                  <a16:creationId xmlns:a16="http://schemas.microsoft.com/office/drawing/2014/main" id="{239FC375-0C99-4451-A3CA-ED956D9CCEA5}"/>
                </a:ext>
              </a:extLst>
            </p:cNvPr>
            <p:cNvCxnSpPr/>
            <p:nvPr/>
          </p:nvCxnSpPr>
          <p:spPr>
            <a:xfrm>
              <a:off x="7500179" y="4638357"/>
              <a:ext cx="655256" cy="0"/>
            </a:xfrm>
            <a:prstGeom prst="bentConnector3">
              <a:avLst/>
            </a:prstGeom>
            <a:noFill/>
            <a:ln w="0">
              <a:solidFill>
                <a:srgbClr val="000000"/>
              </a:solidFill>
              <a:prstDash val="solid"/>
              <a:headEnd type="arrow"/>
              <a:tailEnd type="arrow"/>
            </a:ln>
          </p:spPr>
        </p:cxnSp>
        <p:cxnSp>
          <p:nvCxnSpPr>
            <p:cNvPr id="24" name="Verbinder: gewinkelt 23">
              <a:extLst>
                <a:ext uri="{FF2B5EF4-FFF2-40B4-BE49-F238E27FC236}">
                  <a16:creationId xmlns:a16="http://schemas.microsoft.com/office/drawing/2014/main" id="{8D55B691-F9D8-47B6-8060-80CB2C5F3377}"/>
                </a:ext>
              </a:extLst>
            </p:cNvPr>
            <p:cNvCxnSpPr/>
            <p:nvPr/>
          </p:nvCxnSpPr>
          <p:spPr>
            <a:xfrm>
              <a:off x="7500179" y="3808947"/>
              <a:ext cx="655692" cy="434"/>
            </a:xfrm>
            <a:prstGeom prst="bentConnector3">
              <a:avLst/>
            </a:prstGeom>
            <a:noFill/>
            <a:ln w="0">
              <a:solidFill>
                <a:srgbClr val="000000"/>
              </a:solidFill>
              <a:prstDash val="solid"/>
              <a:headEnd type="arrow"/>
              <a:tailEnd type="arrow"/>
            </a:ln>
          </p:spPr>
        </p:cxnSp>
        <p:cxnSp>
          <p:nvCxnSpPr>
            <p:cNvPr id="25" name="Verbinder: gewinkelt 24">
              <a:extLst>
                <a:ext uri="{FF2B5EF4-FFF2-40B4-BE49-F238E27FC236}">
                  <a16:creationId xmlns:a16="http://schemas.microsoft.com/office/drawing/2014/main" id="{B4AF2567-9774-4150-ACA2-48A9285C7DC9}"/>
                </a:ext>
              </a:extLst>
            </p:cNvPr>
            <p:cNvCxnSpPr/>
            <p:nvPr/>
          </p:nvCxnSpPr>
          <p:spPr>
            <a:xfrm>
              <a:off x="7500179" y="3808946"/>
              <a:ext cx="655256" cy="829411"/>
            </a:xfrm>
            <a:prstGeom prst="bentConnector3">
              <a:avLst/>
            </a:prstGeom>
            <a:noFill/>
            <a:ln w="0">
              <a:solidFill>
                <a:srgbClr val="000000"/>
              </a:solidFill>
              <a:prstDash val="solid"/>
              <a:headEnd type="arrow"/>
              <a:tailEnd type="arrow"/>
            </a:ln>
          </p:spPr>
        </p:cxnSp>
        <p:grpSp>
          <p:nvGrpSpPr>
            <p:cNvPr id="26" name="supercomputer 1">
              <a:extLst>
                <a:ext uri="{FF2B5EF4-FFF2-40B4-BE49-F238E27FC236}">
                  <a16:creationId xmlns:a16="http://schemas.microsoft.com/office/drawing/2014/main" id="{51110A48-6EAA-4050-BDE5-A9D70342952B}"/>
                </a:ext>
              </a:extLst>
            </p:cNvPr>
            <p:cNvGrpSpPr/>
            <p:nvPr/>
          </p:nvGrpSpPr>
          <p:grpSpPr>
            <a:xfrm>
              <a:off x="10817821" y="1781787"/>
              <a:ext cx="870773" cy="1197312"/>
              <a:chOff x="8915399" y="1776240"/>
              <a:chExt cx="720000" cy="990000"/>
            </a:xfrm>
          </p:grpSpPr>
          <p:sp>
            <p:nvSpPr>
              <p:cNvPr id="27" name="Freihandform: Form 26">
                <a:extLst>
                  <a:ext uri="{FF2B5EF4-FFF2-40B4-BE49-F238E27FC236}">
                    <a16:creationId xmlns:a16="http://schemas.microsoft.com/office/drawing/2014/main" id="{17C1A4B3-3187-45DE-B47E-A630333BD3AB}"/>
                  </a:ext>
                </a:extLst>
              </p:cNvPr>
              <p:cNvSpPr/>
              <p:nvPr/>
            </p:nvSpPr>
            <p:spPr>
              <a:xfrm>
                <a:off x="8915399" y="2406600"/>
                <a:ext cx="179640" cy="335880"/>
              </a:xfrm>
              <a:custGeom>
                <a:avLst/>
                <a:gdLst/>
                <a:ahLst/>
                <a:cxnLst>
                  <a:cxn ang="3cd4">
                    <a:pos x="hc" y="t"/>
                  </a:cxn>
                  <a:cxn ang="cd2">
                    <a:pos x="l" y="vc"/>
                  </a:cxn>
                  <a:cxn ang="cd4">
                    <a:pos x="hc" y="b"/>
                  </a:cxn>
                  <a:cxn ang="0">
                    <a:pos x="r" y="vc"/>
                  </a:cxn>
                </a:cxnLst>
                <a:rect l="l" t="t" r="r" b="b"/>
                <a:pathLst>
                  <a:path w="500" h="934">
                    <a:moveTo>
                      <a:pt x="500" y="934"/>
                    </a:moveTo>
                    <a:cubicBezTo>
                      <a:pt x="348" y="890"/>
                      <a:pt x="222" y="827"/>
                      <a:pt x="135" y="751"/>
                    </a:cubicBezTo>
                    <a:cubicBezTo>
                      <a:pt x="47" y="675"/>
                      <a:pt x="1" y="589"/>
                      <a:pt x="1" y="501"/>
                    </a:cubicBezTo>
                    <a:cubicBezTo>
                      <a:pt x="1" y="500"/>
                      <a:pt x="1" y="500"/>
                      <a:pt x="1" y="500"/>
                    </a:cubicBezTo>
                    <a:lnTo>
                      <a:pt x="0" y="500"/>
                    </a:lnTo>
                    <a:lnTo>
                      <a:pt x="0" y="0"/>
                    </a:lnTo>
                    <a:lnTo>
                      <a:pt x="1" y="0"/>
                    </a:lnTo>
                    <a:lnTo>
                      <a:pt x="1" y="1"/>
                    </a:lnTo>
                    <a:cubicBezTo>
                      <a:pt x="1" y="89"/>
                      <a:pt x="47" y="175"/>
                      <a:pt x="135" y="251"/>
                    </a:cubicBezTo>
                    <a:cubicBezTo>
                      <a:pt x="222" y="327"/>
                      <a:pt x="348" y="390"/>
                      <a:pt x="500" y="434"/>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28" name="Freihandform: Form 27">
                <a:extLst>
                  <a:ext uri="{FF2B5EF4-FFF2-40B4-BE49-F238E27FC236}">
                    <a16:creationId xmlns:a16="http://schemas.microsoft.com/office/drawing/2014/main" id="{52A72857-D823-45E3-B617-9C1C8F7D9E62}"/>
                  </a:ext>
                </a:extLst>
              </p:cNvPr>
              <p:cNvSpPr/>
              <p:nvPr/>
            </p:nvSpPr>
            <p:spPr>
              <a:xfrm>
                <a:off x="8915399" y="2226600"/>
                <a:ext cx="720000" cy="360000"/>
              </a:xfrm>
              <a:custGeom>
                <a:avLst>
                  <a:gd name="f0" fmla="val 5400"/>
                </a:avLst>
                <a:gdLst>
                  <a:gd name="f1" fmla="val 10800000"/>
                  <a:gd name="f2" fmla="val 5400000"/>
                  <a:gd name="f3" fmla="val 180"/>
                  <a:gd name="f4" fmla="val w"/>
                  <a:gd name="f5" fmla="val h"/>
                  <a:gd name="f6" fmla="val 0"/>
                  <a:gd name="f7" fmla="*/ 5419351 1 1725033"/>
                  <a:gd name="f8" fmla="val 10800"/>
                  <a:gd name="f9" fmla="val -2147483647"/>
                  <a:gd name="f10" fmla="val 2147483647"/>
                  <a:gd name="f11" fmla="*/ 10800 10800 1"/>
                  <a:gd name="f12" fmla="+- 0 0 0"/>
                  <a:gd name="f13" fmla="+- 0 0 360"/>
                  <a:gd name="f14" fmla="*/ f4 1 21600"/>
                  <a:gd name="f15" fmla="*/ f5 1 21600"/>
                  <a:gd name="f16" fmla="pin 0 f0 10800"/>
                  <a:gd name="f17" fmla="*/ 0 f7 1"/>
                  <a:gd name="f18" fmla="*/ f12 f1 1"/>
                  <a:gd name="f19" fmla="*/ f13 f1 1"/>
                  <a:gd name="f20" fmla="+- 10800 0 f16"/>
                  <a:gd name="f21" fmla="*/ f16 f14 1"/>
                  <a:gd name="f22" fmla="*/ 10800 f15 1"/>
                  <a:gd name="f23" fmla="*/ 3163 f14 1"/>
                  <a:gd name="f24" fmla="*/ 18437 f14 1"/>
                  <a:gd name="f25" fmla="*/ 18437 f15 1"/>
                  <a:gd name="f26" fmla="*/ 3163 f15 1"/>
                  <a:gd name="f27" fmla="*/ f17 1 f3"/>
                  <a:gd name="f28" fmla="*/ f18 1 f3"/>
                  <a:gd name="f29" fmla="*/ f19 1 f3"/>
                  <a:gd name="f30" fmla="*/ 10800 f14 1"/>
                  <a:gd name="f31" fmla="*/ 0 f15 1"/>
                  <a:gd name="f32" fmla="*/ 0 f14 1"/>
                  <a:gd name="f33" fmla="*/ 21600 f15 1"/>
                  <a:gd name="f34" fmla="*/ 21600 f14 1"/>
                  <a:gd name="f35" fmla="+- 0 0 f27"/>
                  <a:gd name="f36" fmla="+- f28 0 f2"/>
                  <a:gd name="f37" fmla="+- f29 0 f2"/>
                  <a:gd name="f38" fmla="*/ f20 f20 1"/>
                  <a:gd name="f39" fmla="*/ f35 f1 1"/>
                  <a:gd name="f40" fmla="+- f37 0 f36"/>
                  <a:gd name="f41" fmla="*/ f39 1 f7"/>
                  <a:gd name="f42" fmla="+- f41 0 f2"/>
                  <a:gd name="f43" fmla="cos 1 f42"/>
                  <a:gd name="f44" fmla="sin 1 f42"/>
                  <a:gd name="f45" fmla="+- 0 0 f43"/>
                  <a:gd name="f46" fmla="+- 0 0 f44"/>
                  <a:gd name="f47" fmla="*/ 10800 f45 1"/>
                  <a:gd name="f48" fmla="*/ 10800 f46 1"/>
                  <a:gd name="f49" fmla="*/ f20 f45 1"/>
                  <a:gd name="f50" fmla="*/ f20 f46 1"/>
                  <a:gd name="f51" fmla="*/ f47 f47 1"/>
                  <a:gd name="f52" fmla="*/ f48 f48 1"/>
                  <a:gd name="f53" fmla="*/ f49 f49 1"/>
                  <a:gd name="f54" fmla="*/ f50 f50 1"/>
                  <a:gd name="f55" fmla="+- f51 f52 0"/>
                  <a:gd name="f56" fmla="+- f53 f54 0"/>
                  <a:gd name="f57" fmla="sqrt f55"/>
                  <a:gd name="f58" fmla="sqrt f56"/>
                  <a:gd name="f59" fmla="*/ f11 1 f57"/>
                  <a:gd name="f60" fmla="*/ f38 1 f58"/>
                  <a:gd name="f61" fmla="*/ f45 f59 1"/>
                  <a:gd name="f62" fmla="*/ f46 f59 1"/>
                  <a:gd name="f63" fmla="*/ f45 f60 1"/>
                  <a:gd name="f64" fmla="*/ f46 f60 1"/>
                  <a:gd name="f65" fmla="+- 10800 0 f61"/>
                  <a:gd name="f66" fmla="+- 10800 0 f62"/>
                  <a:gd name="f67" fmla="+- 10800 0 f63"/>
                  <a:gd name="f68" fmla="+- 10800 0 f64"/>
                </a:gdLst>
                <a:ahLst>
                  <a:ahXY gdRefX="f0" minX="f6" maxX="f8">
                    <a:pos x="f21" y="f22"/>
                  </a:ahXY>
                </a:ahLst>
                <a:cxnLst>
                  <a:cxn ang="3cd4">
                    <a:pos x="hc" y="t"/>
                  </a:cxn>
                  <a:cxn ang="0">
                    <a:pos x="r" y="vc"/>
                  </a:cxn>
                  <a:cxn ang="cd4">
                    <a:pos x="hc" y="b"/>
                  </a:cxn>
                  <a:cxn ang="cd2">
                    <a:pos x="l" y="vc"/>
                  </a:cxn>
                  <a:cxn ang="f36">
                    <a:pos x="f30" y="f31"/>
                  </a:cxn>
                  <a:cxn ang="f36">
                    <a:pos x="f23" y="f26"/>
                  </a:cxn>
                  <a:cxn ang="f36">
                    <a:pos x="f32" y="f22"/>
                  </a:cxn>
                  <a:cxn ang="f36">
                    <a:pos x="f23" y="f25"/>
                  </a:cxn>
                  <a:cxn ang="f36">
                    <a:pos x="f30" y="f33"/>
                  </a:cxn>
                  <a:cxn ang="f36">
                    <a:pos x="f24" y="f25"/>
                  </a:cxn>
                  <a:cxn ang="f36">
                    <a:pos x="f34" y="f22"/>
                  </a:cxn>
                  <a:cxn ang="f36">
                    <a:pos x="f24" y="f26"/>
                  </a:cxn>
                </a:cxnLst>
                <a:rect l="f23" t="f26" r="f24" b="f25"/>
                <a:pathLst>
                  <a:path w="21600" h="21600">
                    <a:moveTo>
                      <a:pt x="f65" y="f66"/>
                    </a:moveTo>
                    <a:arcTo wR="f8" hR="f8" stAng="f36" swAng="f40"/>
                    <a:close/>
                    <a:moveTo>
                      <a:pt x="f67" y="f68"/>
                    </a:moveTo>
                    <a:arcTo wR="f20" hR="f20" stAng="f36" swAng="f40"/>
                  </a:path>
                </a:pathLst>
              </a:custGeom>
              <a:noFill/>
              <a:ln w="19080">
                <a:solidFill>
                  <a:srgbClr val="FFFFFF"/>
                </a:solidFill>
                <a:prstDash val="solid"/>
              </a:ln>
              <a:effectLst>
                <a:outerShdw dir="16200000" algn="tl">
                  <a:srgbClr val="3465A4"/>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29" name="Freihandform: Form 28">
                <a:extLst>
                  <a:ext uri="{FF2B5EF4-FFF2-40B4-BE49-F238E27FC236}">
                    <a16:creationId xmlns:a16="http://schemas.microsoft.com/office/drawing/2014/main" id="{A2C4A4B6-C933-4080-9F4B-49DE51015674}"/>
                  </a:ext>
                </a:extLst>
              </p:cNvPr>
              <p:cNvSpPr/>
              <p:nvPr/>
            </p:nvSpPr>
            <p:spPr>
              <a:xfrm>
                <a:off x="9095399" y="2562840"/>
                <a:ext cx="179640" cy="203400"/>
              </a:xfrm>
              <a:custGeom>
                <a:avLst/>
                <a:gdLst/>
                <a:ahLst/>
                <a:cxnLst>
                  <a:cxn ang="3cd4">
                    <a:pos x="hc" y="t"/>
                  </a:cxn>
                  <a:cxn ang="cd2">
                    <a:pos x="l" y="vc"/>
                  </a:cxn>
                  <a:cxn ang="cd4">
                    <a:pos x="hc" y="b"/>
                  </a:cxn>
                  <a:cxn ang="0">
                    <a:pos x="r" y="vc"/>
                  </a:cxn>
                </a:cxnLst>
                <a:rect l="l" t="t" r="r" b="b"/>
                <a:pathLst>
                  <a:path w="500" h="566">
                    <a:moveTo>
                      <a:pt x="1" y="1"/>
                    </a:moveTo>
                    <a:cubicBezTo>
                      <a:pt x="153" y="45"/>
                      <a:pt x="325" y="68"/>
                      <a:pt x="500" y="68"/>
                    </a:cubicBezTo>
                    <a:lnTo>
                      <a:pt x="500" y="566"/>
                    </a:lnTo>
                    <a:cubicBezTo>
                      <a:pt x="375" y="566"/>
                      <a:pt x="140" y="540"/>
                      <a:pt x="0" y="500"/>
                    </a:cubicBezTo>
                    <a:lnTo>
                      <a:pt x="0" y="0"/>
                    </a:lnTo>
                    <a:cubicBezTo>
                      <a:pt x="1" y="1"/>
                      <a:pt x="1" y="1"/>
                      <a:pt x="1" y="1"/>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0" name="Freihandform: Form 29">
                <a:extLst>
                  <a:ext uri="{FF2B5EF4-FFF2-40B4-BE49-F238E27FC236}">
                    <a16:creationId xmlns:a16="http://schemas.microsoft.com/office/drawing/2014/main" id="{A8572DE0-7748-4C77-A690-2804314118B4}"/>
                  </a:ext>
                </a:extLst>
              </p:cNvPr>
              <p:cNvSpPr/>
              <p:nvPr/>
            </p:nvSpPr>
            <p:spPr>
              <a:xfrm>
                <a:off x="9455399" y="2406600"/>
                <a:ext cx="179640" cy="335880"/>
              </a:xfrm>
              <a:custGeom>
                <a:avLst/>
                <a:gdLst/>
                <a:ahLst/>
                <a:cxnLst>
                  <a:cxn ang="3cd4">
                    <a:pos x="hc" y="t"/>
                  </a:cxn>
                  <a:cxn ang="cd2">
                    <a:pos x="l" y="vc"/>
                  </a:cxn>
                  <a:cxn ang="cd4">
                    <a:pos x="hc" y="b"/>
                  </a:cxn>
                  <a:cxn ang="0">
                    <a:pos x="r" y="vc"/>
                  </a:cxn>
                </a:cxnLst>
                <a:rect l="l" t="t" r="r" b="b"/>
                <a:pathLst>
                  <a:path w="500" h="934">
                    <a:moveTo>
                      <a:pt x="0" y="934"/>
                    </a:moveTo>
                    <a:cubicBezTo>
                      <a:pt x="152" y="890"/>
                      <a:pt x="278" y="827"/>
                      <a:pt x="365" y="751"/>
                    </a:cubicBezTo>
                    <a:cubicBezTo>
                      <a:pt x="453" y="675"/>
                      <a:pt x="500" y="589"/>
                      <a:pt x="500" y="501"/>
                    </a:cubicBezTo>
                    <a:cubicBezTo>
                      <a:pt x="500" y="500"/>
                      <a:pt x="499" y="500"/>
                      <a:pt x="499" y="500"/>
                    </a:cubicBezTo>
                    <a:lnTo>
                      <a:pt x="500" y="500"/>
                    </a:lnTo>
                    <a:lnTo>
                      <a:pt x="500" y="0"/>
                    </a:lnTo>
                    <a:lnTo>
                      <a:pt x="499" y="0"/>
                    </a:lnTo>
                    <a:cubicBezTo>
                      <a:pt x="499" y="0"/>
                      <a:pt x="500" y="0"/>
                      <a:pt x="500" y="1"/>
                    </a:cubicBezTo>
                    <a:cubicBezTo>
                      <a:pt x="500" y="89"/>
                      <a:pt x="453" y="175"/>
                      <a:pt x="365" y="251"/>
                    </a:cubicBezTo>
                    <a:cubicBezTo>
                      <a:pt x="278" y="327"/>
                      <a:pt x="152" y="390"/>
                      <a:pt x="0" y="434"/>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1" name="Freihandform: Form 30">
                <a:extLst>
                  <a:ext uri="{FF2B5EF4-FFF2-40B4-BE49-F238E27FC236}">
                    <a16:creationId xmlns:a16="http://schemas.microsoft.com/office/drawing/2014/main" id="{992B38D1-0EA2-4F10-BC01-C04ED83AEB52}"/>
                  </a:ext>
                </a:extLst>
              </p:cNvPr>
              <p:cNvSpPr/>
              <p:nvPr/>
            </p:nvSpPr>
            <p:spPr>
              <a:xfrm>
                <a:off x="9275399" y="2562840"/>
                <a:ext cx="179640" cy="203400"/>
              </a:xfrm>
              <a:custGeom>
                <a:avLst/>
                <a:gdLst/>
                <a:ahLst/>
                <a:cxnLst>
                  <a:cxn ang="3cd4">
                    <a:pos x="hc" y="t"/>
                  </a:cxn>
                  <a:cxn ang="cd2">
                    <a:pos x="l" y="vc"/>
                  </a:cxn>
                  <a:cxn ang="cd4">
                    <a:pos x="hc" y="b"/>
                  </a:cxn>
                  <a:cxn ang="0">
                    <a:pos x="r" y="vc"/>
                  </a:cxn>
                </a:cxnLst>
                <a:rect l="l" t="t" r="r" b="b"/>
                <a:pathLst>
                  <a:path w="500" h="566">
                    <a:moveTo>
                      <a:pt x="499" y="1"/>
                    </a:moveTo>
                    <a:cubicBezTo>
                      <a:pt x="347" y="45"/>
                      <a:pt x="175" y="68"/>
                      <a:pt x="0" y="68"/>
                    </a:cubicBezTo>
                    <a:lnTo>
                      <a:pt x="0" y="566"/>
                    </a:lnTo>
                    <a:cubicBezTo>
                      <a:pt x="125" y="566"/>
                      <a:pt x="361" y="540"/>
                      <a:pt x="500" y="500"/>
                    </a:cubicBezTo>
                    <a:lnTo>
                      <a:pt x="500" y="0"/>
                    </a:lnTo>
                    <a:cubicBezTo>
                      <a:pt x="500" y="1"/>
                      <a:pt x="500" y="1"/>
                      <a:pt x="499" y="1"/>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2" name="Freihandform: Form 31">
                <a:extLst>
                  <a:ext uri="{FF2B5EF4-FFF2-40B4-BE49-F238E27FC236}">
                    <a16:creationId xmlns:a16="http://schemas.microsoft.com/office/drawing/2014/main" id="{452C9370-7AD3-4D54-933F-E6E257C73CE8}"/>
                  </a:ext>
                </a:extLst>
              </p:cNvPr>
              <p:cNvSpPr/>
              <p:nvPr/>
            </p:nvSpPr>
            <p:spPr>
              <a:xfrm>
                <a:off x="9095399" y="1776600"/>
                <a:ext cx="89640" cy="707760"/>
              </a:xfrm>
              <a:custGeom>
                <a:avLst/>
                <a:gdLst/>
                <a:ahLst/>
                <a:cxnLst>
                  <a:cxn ang="3cd4">
                    <a:pos x="hc" y="t"/>
                  </a:cxn>
                  <a:cxn ang="cd2">
                    <a:pos x="l" y="vc"/>
                  </a:cxn>
                  <a:cxn ang="cd4">
                    <a:pos x="hc" y="b"/>
                  </a:cxn>
                  <a:cxn ang="0">
                    <a:pos x="r" y="vc"/>
                  </a:cxn>
                </a:cxnLst>
                <a:rect l="l" t="t" r="r" b="b"/>
                <a:pathLst>
                  <a:path w="250" h="1967">
                    <a:moveTo>
                      <a:pt x="250" y="1534"/>
                    </a:moveTo>
                    <a:lnTo>
                      <a:pt x="250" y="1967"/>
                    </a:lnTo>
                    <a:cubicBezTo>
                      <a:pt x="174" y="1945"/>
                      <a:pt x="111" y="1914"/>
                      <a:pt x="68" y="1876"/>
                    </a:cubicBezTo>
                    <a:cubicBezTo>
                      <a:pt x="24" y="1838"/>
                      <a:pt x="1" y="1795"/>
                      <a:pt x="1" y="1751"/>
                    </a:cubicBezTo>
                    <a:cubicBezTo>
                      <a:pt x="1" y="1750"/>
                      <a:pt x="1" y="1750"/>
                      <a:pt x="1" y="1750"/>
                    </a:cubicBezTo>
                    <a:lnTo>
                      <a:pt x="0" y="1750"/>
                    </a:lnTo>
                    <a:lnTo>
                      <a:pt x="0" y="0"/>
                    </a:lnTo>
                    <a:lnTo>
                      <a:pt x="1" y="0"/>
                    </a:lnTo>
                    <a:lnTo>
                      <a:pt x="1" y="1"/>
                    </a:lnTo>
                    <a:cubicBezTo>
                      <a:pt x="1" y="45"/>
                      <a:pt x="24" y="88"/>
                      <a:pt x="68" y="126"/>
                    </a:cubicBezTo>
                    <a:cubicBezTo>
                      <a:pt x="111" y="164"/>
                      <a:pt x="174" y="195"/>
                      <a:pt x="250" y="217"/>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3" name="Freihandform: Form 32">
                <a:extLst>
                  <a:ext uri="{FF2B5EF4-FFF2-40B4-BE49-F238E27FC236}">
                    <a16:creationId xmlns:a16="http://schemas.microsoft.com/office/drawing/2014/main" id="{DCFEF376-9BE3-4938-B1D0-DC0760C9B6F9}"/>
                  </a:ext>
                </a:extLst>
              </p:cNvPr>
              <p:cNvSpPr/>
              <p:nvPr/>
            </p:nvSpPr>
            <p:spPr>
              <a:xfrm>
                <a:off x="9185400" y="1855079"/>
                <a:ext cx="89640" cy="641520"/>
              </a:xfrm>
              <a:custGeom>
                <a:avLst/>
                <a:gdLst/>
                <a:ahLst/>
                <a:cxnLst>
                  <a:cxn ang="3cd4">
                    <a:pos x="hc" y="t"/>
                  </a:cxn>
                  <a:cxn ang="cd2">
                    <a:pos x="l" y="vc"/>
                  </a:cxn>
                  <a:cxn ang="cd4">
                    <a:pos x="hc" y="b"/>
                  </a:cxn>
                  <a:cxn ang="0">
                    <a:pos x="r" y="vc"/>
                  </a:cxn>
                </a:cxnLst>
                <a:rect l="l" t="t" r="r" b="b"/>
                <a:pathLst>
                  <a:path w="250" h="1783">
                    <a:moveTo>
                      <a:pt x="0" y="0"/>
                    </a:moveTo>
                    <a:cubicBezTo>
                      <a:pt x="0" y="0"/>
                      <a:pt x="163" y="34"/>
                      <a:pt x="250" y="34"/>
                    </a:cubicBezTo>
                    <a:lnTo>
                      <a:pt x="250" y="1783"/>
                    </a:lnTo>
                    <a:cubicBezTo>
                      <a:pt x="162" y="1783"/>
                      <a:pt x="76" y="1772"/>
                      <a:pt x="1" y="1750"/>
                    </a:cubicBezTo>
                    <a:cubicBezTo>
                      <a:pt x="0" y="1750"/>
                      <a:pt x="0" y="1750"/>
                      <a:pt x="0" y="1750"/>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4" name="Freihandform: Form 33">
                <a:extLst>
                  <a:ext uri="{FF2B5EF4-FFF2-40B4-BE49-F238E27FC236}">
                    <a16:creationId xmlns:a16="http://schemas.microsoft.com/office/drawing/2014/main" id="{80B3D81D-8BB8-45AD-88B0-3DE397BA8E10}"/>
                  </a:ext>
                </a:extLst>
              </p:cNvPr>
              <p:cNvSpPr/>
              <p:nvPr/>
            </p:nvSpPr>
            <p:spPr>
              <a:xfrm>
                <a:off x="9365400" y="1776240"/>
                <a:ext cx="89640" cy="707760"/>
              </a:xfrm>
              <a:custGeom>
                <a:avLst/>
                <a:gdLst/>
                <a:ahLst/>
                <a:cxnLst>
                  <a:cxn ang="3cd4">
                    <a:pos x="hc" y="t"/>
                  </a:cxn>
                  <a:cxn ang="cd2">
                    <a:pos x="l" y="vc"/>
                  </a:cxn>
                  <a:cxn ang="cd4">
                    <a:pos x="hc" y="b"/>
                  </a:cxn>
                  <a:cxn ang="0">
                    <a:pos x="r" y="vc"/>
                  </a:cxn>
                </a:cxnLst>
                <a:rect l="l" t="t" r="r" b="b"/>
                <a:pathLst>
                  <a:path w="250" h="1967">
                    <a:moveTo>
                      <a:pt x="0" y="1534"/>
                    </a:moveTo>
                    <a:lnTo>
                      <a:pt x="0" y="1967"/>
                    </a:lnTo>
                    <a:cubicBezTo>
                      <a:pt x="76" y="1945"/>
                      <a:pt x="139" y="1914"/>
                      <a:pt x="182" y="1876"/>
                    </a:cubicBezTo>
                    <a:cubicBezTo>
                      <a:pt x="226" y="1838"/>
                      <a:pt x="250" y="1795"/>
                      <a:pt x="250" y="1751"/>
                    </a:cubicBezTo>
                    <a:cubicBezTo>
                      <a:pt x="250" y="1750"/>
                      <a:pt x="249" y="1750"/>
                      <a:pt x="249" y="1750"/>
                    </a:cubicBezTo>
                    <a:lnTo>
                      <a:pt x="250" y="1750"/>
                    </a:lnTo>
                    <a:lnTo>
                      <a:pt x="250" y="0"/>
                    </a:lnTo>
                    <a:lnTo>
                      <a:pt x="249" y="0"/>
                    </a:lnTo>
                    <a:cubicBezTo>
                      <a:pt x="249" y="0"/>
                      <a:pt x="250" y="0"/>
                      <a:pt x="250" y="1"/>
                    </a:cubicBezTo>
                    <a:cubicBezTo>
                      <a:pt x="250" y="45"/>
                      <a:pt x="226" y="88"/>
                      <a:pt x="182" y="126"/>
                    </a:cubicBezTo>
                    <a:cubicBezTo>
                      <a:pt x="139" y="164"/>
                      <a:pt x="76" y="195"/>
                      <a:pt x="0" y="217"/>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5" name="Freihandform: Form 34">
                <a:extLst>
                  <a:ext uri="{FF2B5EF4-FFF2-40B4-BE49-F238E27FC236}">
                    <a16:creationId xmlns:a16="http://schemas.microsoft.com/office/drawing/2014/main" id="{9589482A-1F59-4C7A-B4E1-2BA66FF327B0}"/>
                  </a:ext>
                </a:extLst>
              </p:cNvPr>
              <p:cNvSpPr/>
              <p:nvPr/>
            </p:nvSpPr>
            <p:spPr>
              <a:xfrm>
                <a:off x="9275399" y="1854719"/>
                <a:ext cx="89640" cy="641520"/>
              </a:xfrm>
              <a:custGeom>
                <a:avLst/>
                <a:gdLst/>
                <a:ahLst/>
                <a:cxnLst>
                  <a:cxn ang="3cd4">
                    <a:pos x="hc" y="t"/>
                  </a:cxn>
                  <a:cxn ang="cd2">
                    <a:pos x="l" y="vc"/>
                  </a:cxn>
                  <a:cxn ang="cd4">
                    <a:pos x="hc" y="b"/>
                  </a:cxn>
                  <a:cxn ang="0">
                    <a:pos x="r" y="vc"/>
                  </a:cxn>
                </a:cxnLst>
                <a:rect l="l" t="t" r="r" b="b"/>
                <a:pathLst>
                  <a:path w="250" h="1783">
                    <a:moveTo>
                      <a:pt x="250" y="0"/>
                    </a:moveTo>
                    <a:cubicBezTo>
                      <a:pt x="250" y="0"/>
                      <a:pt x="88" y="34"/>
                      <a:pt x="0" y="34"/>
                    </a:cubicBezTo>
                    <a:lnTo>
                      <a:pt x="0" y="1783"/>
                    </a:lnTo>
                    <a:cubicBezTo>
                      <a:pt x="88" y="1783"/>
                      <a:pt x="174" y="1772"/>
                      <a:pt x="249" y="1750"/>
                    </a:cubicBezTo>
                    <a:cubicBezTo>
                      <a:pt x="250" y="1750"/>
                      <a:pt x="250" y="1750"/>
                      <a:pt x="250" y="1750"/>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6" name="Freihandform: Form 35">
                <a:extLst>
                  <a:ext uri="{FF2B5EF4-FFF2-40B4-BE49-F238E27FC236}">
                    <a16:creationId xmlns:a16="http://schemas.microsoft.com/office/drawing/2014/main" id="{0979ADF4-C894-46EC-9E78-59D3241E4A94}"/>
                  </a:ext>
                </a:extLst>
              </p:cNvPr>
              <p:cNvSpPr/>
              <p:nvPr/>
            </p:nvSpPr>
            <p:spPr>
              <a:xfrm>
                <a:off x="9086040" y="1776600"/>
                <a:ext cx="378720" cy="99720"/>
              </a:xfrm>
              <a:custGeom>
                <a:avLst/>
                <a:gdLst/>
                <a:ahLst/>
                <a:cxnLst>
                  <a:cxn ang="3cd4">
                    <a:pos x="hc" y="t"/>
                  </a:cxn>
                  <a:cxn ang="cd2">
                    <a:pos x="l" y="vc"/>
                  </a:cxn>
                  <a:cxn ang="cd4">
                    <a:pos x="hc" y="b"/>
                  </a:cxn>
                  <a:cxn ang="0">
                    <a:pos x="r" y="vc"/>
                  </a:cxn>
                </a:cxnLst>
                <a:rect l="l" t="t" r="r" b="b"/>
                <a:pathLst>
                  <a:path w="1053" h="278">
                    <a:moveTo>
                      <a:pt x="303" y="0"/>
                    </a:moveTo>
                    <a:cubicBezTo>
                      <a:pt x="307" y="35"/>
                      <a:pt x="348" y="59"/>
                      <a:pt x="361" y="65"/>
                    </a:cubicBezTo>
                    <a:cubicBezTo>
                      <a:pt x="429" y="91"/>
                      <a:pt x="485" y="99"/>
                      <a:pt x="527" y="99"/>
                    </a:cubicBezTo>
                    <a:cubicBezTo>
                      <a:pt x="568" y="99"/>
                      <a:pt x="620" y="102"/>
                      <a:pt x="692" y="65"/>
                    </a:cubicBezTo>
                    <a:cubicBezTo>
                      <a:pt x="705" y="59"/>
                      <a:pt x="751" y="40"/>
                      <a:pt x="750" y="1"/>
                    </a:cubicBezTo>
                    <a:cubicBezTo>
                      <a:pt x="750" y="2"/>
                      <a:pt x="1053" y="0"/>
                      <a:pt x="1053" y="0"/>
                    </a:cubicBezTo>
                    <a:cubicBezTo>
                      <a:pt x="1053" y="0"/>
                      <a:pt x="1052" y="27"/>
                      <a:pt x="1048" y="40"/>
                    </a:cubicBezTo>
                    <a:cubicBezTo>
                      <a:pt x="1045" y="53"/>
                      <a:pt x="1040" y="65"/>
                      <a:pt x="1033" y="78"/>
                    </a:cubicBezTo>
                    <a:cubicBezTo>
                      <a:pt x="1021" y="101"/>
                      <a:pt x="1002" y="124"/>
                      <a:pt x="977" y="146"/>
                    </a:cubicBezTo>
                    <a:cubicBezTo>
                      <a:pt x="954" y="166"/>
                      <a:pt x="925" y="185"/>
                      <a:pt x="892" y="201"/>
                    </a:cubicBezTo>
                    <a:cubicBezTo>
                      <a:pt x="860" y="217"/>
                      <a:pt x="824" y="231"/>
                      <a:pt x="784" y="243"/>
                    </a:cubicBezTo>
                    <a:cubicBezTo>
                      <a:pt x="706" y="266"/>
                      <a:pt x="617" y="278"/>
                      <a:pt x="527" y="278"/>
                    </a:cubicBezTo>
                    <a:cubicBezTo>
                      <a:pt x="436" y="278"/>
                      <a:pt x="347" y="266"/>
                      <a:pt x="269" y="243"/>
                    </a:cubicBezTo>
                    <a:cubicBezTo>
                      <a:pt x="229" y="231"/>
                      <a:pt x="193" y="217"/>
                      <a:pt x="161" y="201"/>
                    </a:cubicBezTo>
                    <a:cubicBezTo>
                      <a:pt x="128" y="185"/>
                      <a:pt x="99" y="166"/>
                      <a:pt x="76" y="146"/>
                    </a:cubicBezTo>
                    <a:cubicBezTo>
                      <a:pt x="51" y="124"/>
                      <a:pt x="32" y="101"/>
                      <a:pt x="20" y="78"/>
                    </a:cubicBezTo>
                    <a:cubicBezTo>
                      <a:pt x="13" y="65"/>
                      <a:pt x="8" y="53"/>
                      <a:pt x="5" y="40"/>
                    </a:cubicBezTo>
                    <a:cubicBezTo>
                      <a:pt x="1" y="27"/>
                      <a:pt x="0" y="14"/>
                      <a:pt x="0" y="1"/>
                    </a:cubicBezTo>
                    <a:cubicBezTo>
                      <a:pt x="0" y="0"/>
                      <a:pt x="303" y="0"/>
                      <a:pt x="303" y="0"/>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grpSp>
          <p:nvGrpSpPr>
            <p:cNvPr id="37" name="user 1">
              <a:extLst>
                <a:ext uri="{FF2B5EF4-FFF2-40B4-BE49-F238E27FC236}">
                  <a16:creationId xmlns:a16="http://schemas.microsoft.com/office/drawing/2014/main" id="{245507B7-3CE3-4F13-B667-B196F14A227F}"/>
                </a:ext>
              </a:extLst>
            </p:cNvPr>
            <p:cNvGrpSpPr/>
            <p:nvPr/>
          </p:nvGrpSpPr>
          <p:grpSpPr>
            <a:xfrm>
              <a:off x="588421" y="1891068"/>
              <a:ext cx="544667" cy="1088032"/>
              <a:chOff x="457200" y="1866599"/>
              <a:chExt cx="450359" cy="899641"/>
            </a:xfrm>
          </p:grpSpPr>
          <p:sp>
            <p:nvSpPr>
              <p:cNvPr id="38" name="Freihandform: Form 37">
                <a:extLst>
                  <a:ext uri="{FF2B5EF4-FFF2-40B4-BE49-F238E27FC236}">
                    <a16:creationId xmlns:a16="http://schemas.microsoft.com/office/drawing/2014/main" id="{CED2A789-BB4B-490E-B108-D5DA1338A4DD}"/>
                  </a:ext>
                </a:extLst>
              </p:cNvPr>
              <p:cNvSpPr/>
              <p:nvPr/>
            </p:nvSpPr>
            <p:spPr>
              <a:xfrm>
                <a:off x="547560" y="1866599"/>
                <a:ext cx="270000" cy="270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9999"/>
              </a:solidFill>
              <a:ln w="19080" cap="rnd">
                <a:solidFill>
                  <a:srgbClr val="DDDDDD"/>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9" name="Freihandform: Form 38">
                <a:extLst>
                  <a:ext uri="{FF2B5EF4-FFF2-40B4-BE49-F238E27FC236}">
                    <a16:creationId xmlns:a16="http://schemas.microsoft.com/office/drawing/2014/main" id="{517E2B34-4861-4569-B094-64AAB62F6604}"/>
                  </a:ext>
                </a:extLst>
              </p:cNvPr>
              <p:cNvSpPr/>
              <p:nvPr/>
            </p:nvSpPr>
            <p:spPr>
              <a:xfrm>
                <a:off x="457200" y="2181240"/>
                <a:ext cx="450359" cy="585000"/>
              </a:xfrm>
              <a:custGeom>
                <a:avLst/>
                <a:gdLst/>
                <a:ahLst/>
                <a:cxnLst>
                  <a:cxn ang="3cd4">
                    <a:pos x="hc" y="t"/>
                  </a:cxn>
                  <a:cxn ang="cd2">
                    <a:pos x="l" y="vc"/>
                  </a:cxn>
                  <a:cxn ang="cd4">
                    <a:pos x="hc" y="b"/>
                  </a:cxn>
                  <a:cxn ang="0">
                    <a:pos x="r" y="vc"/>
                  </a:cxn>
                </a:cxnLst>
                <a:rect l="l" t="t" r="r" b="b"/>
                <a:pathLst>
                  <a:path w="1252" h="1626">
                    <a:moveTo>
                      <a:pt x="0" y="876"/>
                    </a:moveTo>
                    <a:cubicBezTo>
                      <a:pt x="0" y="709"/>
                      <a:pt x="0" y="543"/>
                      <a:pt x="0" y="376"/>
                    </a:cubicBezTo>
                    <a:lnTo>
                      <a:pt x="1" y="376"/>
                    </a:lnTo>
                    <a:cubicBezTo>
                      <a:pt x="1" y="271"/>
                      <a:pt x="1" y="167"/>
                      <a:pt x="1" y="62"/>
                    </a:cubicBezTo>
                    <a:cubicBezTo>
                      <a:pt x="1" y="61"/>
                      <a:pt x="1" y="60"/>
                      <a:pt x="1" y="59"/>
                    </a:cubicBezTo>
                    <a:cubicBezTo>
                      <a:pt x="1" y="58"/>
                      <a:pt x="1" y="57"/>
                      <a:pt x="1" y="56"/>
                    </a:cubicBezTo>
                    <a:cubicBezTo>
                      <a:pt x="1" y="55"/>
                      <a:pt x="2" y="53"/>
                      <a:pt x="2" y="52"/>
                    </a:cubicBezTo>
                    <a:cubicBezTo>
                      <a:pt x="2" y="51"/>
                      <a:pt x="2" y="50"/>
                      <a:pt x="2" y="49"/>
                    </a:cubicBezTo>
                    <a:cubicBezTo>
                      <a:pt x="2" y="48"/>
                      <a:pt x="3" y="47"/>
                      <a:pt x="3" y="46"/>
                    </a:cubicBezTo>
                    <a:cubicBezTo>
                      <a:pt x="3" y="45"/>
                      <a:pt x="4" y="44"/>
                      <a:pt x="4" y="43"/>
                    </a:cubicBezTo>
                    <a:cubicBezTo>
                      <a:pt x="4" y="42"/>
                      <a:pt x="5" y="41"/>
                      <a:pt x="5" y="40"/>
                    </a:cubicBezTo>
                    <a:cubicBezTo>
                      <a:pt x="5" y="39"/>
                      <a:pt x="6" y="38"/>
                      <a:pt x="6" y="37"/>
                    </a:cubicBezTo>
                    <a:cubicBezTo>
                      <a:pt x="7" y="36"/>
                      <a:pt x="7" y="35"/>
                      <a:pt x="8" y="34"/>
                    </a:cubicBezTo>
                    <a:cubicBezTo>
                      <a:pt x="8" y="33"/>
                      <a:pt x="9" y="32"/>
                      <a:pt x="9" y="31"/>
                    </a:cubicBezTo>
                    <a:cubicBezTo>
                      <a:pt x="10" y="30"/>
                      <a:pt x="10" y="29"/>
                      <a:pt x="11" y="28"/>
                    </a:cubicBezTo>
                    <a:cubicBezTo>
                      <a:pt x="12" y="27"/>
                      <a:pt x="12" y="27"/>
                      <a:pt x="13" y="26"/>
                    </a:cubicBezTo>
                    <a:cubicBezTo>
                      <a:pt x="14" y="25"/>
                      <a:pt x="14" y="24"/>
                      <a:pt x="15" y="23"/>
                    </a:cubicBezTo>
                    <a:cubicBezTo>
                      <a:pt x="16" y="22"/>
                      <a:pt x="16" y="22"/>
                      <a:pt x="17" y="21"/>
                    </a:cubicBezTo>
                    <a:cubicBezTo>
                      <a:pt x="18" y="20"/>
                      <a:pt x="18" y="19"/>
                      <a:pt x="19" y="18"/>
                    </a:cubicBezTo>
                    <a:cubicBezTo>
                      <a:pt x="20" y="17"/>
                      <a:pt x="21" y="17"/>
                      <a:pt x="22" y="16"/>
                    </a:cubicBezTo>
                    <a:cubicBezTo>
                      <a:pt x="23" y="15"/>
                      <a:pt x="23" y="15"/>
                      <a:pt x="24" y="14"/>
                    </a:cubicBezTo>
                    <a:cubicBezTo>
                      <a:pt x="25" y="13"/>
                      <a:pt x="26" y="13"/>
                      <a:pt x="27" y="12"/>
                    </a:cubicBezTo>
                    <a:cubicBezTo>
                      <a:pt x="28" y="11"/>
                      <a:pt x="28" y="11"/>
                      <a:pt x="29" y="10"/>
                    </a:cubicBezTo>
                    <a:cubicBezTo>
                      <a:pt x="30" y="9"/>
                      <a:pt x="31" y="9"/>
                      <a:pt x="32" y="8"/>
                    </a:cubicBezTo>
                    <a:cubicBezTo>
                      <a:pt x="33" y="8"/>
                      <a:pt x="34" y="7"/>
                      <a:pt x="35" y="7"/>
                    </a:cubicBezTo>
                    <a:cubicBezTo>
                      <a:pt x="36" y="6"/>
                      <a:pt x="37" y="6"/>
                      <a:pt x="38" y="5"/>
                    </a:cubicBezTo>
                    <a:cubicBezTo>
                      <a:pt x="39" y="5"/>
                      <a:pt x="40" y="4"/>
                      <a:pt x="41" y="4"/>
                    </a:cubicBezTo>
                    <a:cubicBezTo>
                      <a:pt x="42" y="4"/>
                      <a:pt x="43" y="3"/>
                      <a:pt x="44" y="3"/>
                    </a:cubicBezTo>
                    <a:cubicBezTo>
                      <a:pt x="45" y="3"/>
                      <a:pt x="46" y="2"/>
                      <a:pt x="47" y="2"/>
                    </a:cubicBezTo>
                    <a:cubicBezTo>
                      <a:pt x="48" y="2"/>
                      <a:pt x="49" y="1"/>
                      <a:pt x="50" y="1"/>
                    </a:cubicBezTo>
                    <a:cubicBezTo>
                      <a:pt x="51" y="1"/>
                      <a:pt x="52" y="1"/>
                      <a:pt x="53" y="1"/>
                    </a:cubicBezTo>
                    <a:cubicBezTo>
                      <a:pt x="54" y="1"/>
                      <a:pt x="56" y="0"/>
                      <a:pt x="57" y="0"/>
                    </a:cubicBezTo>
                    <a:cubicBezTo>
                      <a:pt x="58" y="0"/>
                      <a:pt x="59" y="0"/>
                      <a:pt x="60" y="0"/>
                    </a:cubicBezTo>
                    <a:cubicBezTo>
                      <a:pt x="61" y="0"/>
                      <a:pt x="62" y="0"/>
                      <a:pt x="63" y="0"/>
                    </a:cubicBezTo>
                    <a:cubicBezTo>
                      <a:pt x="438" y="0"/>
                      <a:pt x="814" y="0"/>
                      <a:pt x="1189" y="0"/>
                    </a:cubicBezTo>
                    <a:cubicBezTo>
                      <a:pt x="1190" y="0"/>
                      <a:pt x="1191" y="0"/>
                      <a:pt x="1192" y="0"/>
                    </a:cubicBezTo>
                    <a:cubicBezTo>
                      <a:pt x="1193" y="0"/>
                      <a:pt x="1194" y="0"/>
                      <a:pt x="1195" y="0"/>
                    </a:cubicBezTo>
                    <a:cubicBezTo>
                      <a:pt x="1196" y="0"/>
                      <a:pt x="1198" y="1"/>
                      <a:pt x="1199" y="1"/>
                    </a:cubicBezTo>
                    <a:cubicBezTo>
                      <a:pt x="1200" y="1"/>
                      <a:pt x="1201" y="1"/>
                      <a:pt x="1202" y="1"/>
                    </a:cubicBezTo>
                    <a:cubicBezTo>
                      <a:pt x="1203" y="1"/>
                      <a:pt x="1204" y="2"/>
                      <a:pt x="1205" y="2"/>
                    </a:cubicBezTo>
                    <a:cubicBezTo>
                      <a:pt x="1206" y="2"/>
                      <a:pt x="1207" y="3"/>
                      <a:pt x="1208" y="3"/>
                    </a:cubicBezTo>
                    <a:cubicBezTo>
                      <a:pt x="1209" y="3"/>
                      <a:pt x="1210" y="4"/>
                      <a:pt x="1211" y="4"/>
                    </a:cubicBezTo>
                    <a:cubicBezTo>
                      <a:pt x="1212" y="4"/>
                      <a:pt x="1213" y="5"/>
                      <a:pt x="1214" y="5"/>
                    </a:cubicBezTo>
                    <a:cubicBezTo>
                      <a:pt x="1215" y="6"/>
                      <a:pt x="1216" y="6"/>
                      <a:pt x="1217" y="7"/>
                    </a:cubicBezTo>
                    <a:cubicBezTo>
                      <a:pt x="1218" y="7"/>
                      <a:pt x="1219" y="8"/>
                      <a:pt x="1220" y="8"/>
                    </a:cubicBezTo>
                    <a:cubicBezTo>
                      <a:pt x="1221" y="9"/>
                      <a:pt x="1222" y="9"/>
                      <a:pt x="1223" y="10"/>
                    </a:cubicBezTo>
                    <a:cubicBezTo>
                      <a:pt x="1224" y="11"/>
                      <a:pt x="1224" y="11"/>
                      <a:pt x="1225" y="12"/>
                    </a:cubicBezTo>
                    <a:cubicBezTo>
                      <a:pt x="1226" y="13"/>
                      <a:pt x="1227" y="13"/>
                      <a:pt x="1228" y="14"/>
                    </a:cubicBezTo>
                    <a:cubicBezTo>
                      <a:pt x="1229" y="15"/>
                      <a:pt x="1229" y="15"/>
                      <a:pt x="1230" y="16"/>
                    </a:cubicBezTo>
                    <a:cubicBezTo>
                      <a:pt x="1231" y="17"/>
                      <a:pt x="1232" y="17"/>
                      <a:pt x="1233" y="18"/>
                    </a:cubicBezTo>
                    <a:cubicBezTo>
                      <a:pt x="1234" y="19"/>
                      <a:pt x="1234" y="20"/>
                      <a:pt x="1235" y="21"/>
                    </a:cubicBezTo>
                    <a:cubicBezTo>
                      <a:pt x="1236" y="22"/>
                      <a:pt x="1236" y="22"/>
                      <a:pt x="1237" y="23"/>
                    </a:cubicBezTo>
                    <a:cubicBezTo>
                      <a:pt x="1238" y="24"/>
                      <a:pt x="1238" y="25"/>
                      <a:pt x="1239" y="26"/>
                    </a:cubicBezTo>
                    <a:cubicBezTo>
                      <a:pt x="1240" y="27"/>
                      <a:pt x="1240" y="27"/>
                      <a:pt x="1241" y="28"/>
                    </a:cubicBezTo>
                    <a:cubicBezTo>
                      <a:pt x="1242" y="29"/>
                      <a:pt x="1242" y="30"/>
                      <a:pt x="1243" y="31"/>
                    </a:cubicBezTo>
                    <a:cubicBezTo>
                      <a:pt x="1243" y="32"/>
                      <a:pt x="1244" y="33"/>
                      <a:pt x="1244" y="34"/>
                    </a:cubicBezTo>
                    <a:cubicBezTo>
                      <a:pt x="1245" y="35"/>
                      <a:pt x="1245" y="36"/>
                      <a:pt x="1246" y="37"/>
                    </a:cubicBezTo>
                    <a:cubicBezTo>
                      <a:pt x="1246" y="38"/>
                      <a:pt x="1247" y="39"/>
                      <a:pt x="1247" y="40"/>
                    </a:cubicBezTo>
                    <a:cubicBezTo>
                      <a:pt x="1247" y="41"/>
                      <a:pt x="1248" y="42"/>
                      <a:pt x="1248" y="43"/>
                    </a:cubicBezTo>
                    <a:cubicBezTo>
                      <a:pt x="1248" y="44"/>
                      <a:pt x="1249" y="45"/>
                      <a:pt x="1249" y="46"/>
                    </a:cubicBezTo>
                    <a:cubicBezTo>
                      <a:pt x="1249" y="47"/>
                      <a:pt x="1250" y="48"/>
                      <a:pt x="1250" y="49"/>
                    </a:cubicBezTo>
                    <a:cubicBezTo>
                      <a:pt x="1250" y="50"/>
                      <a:pt x="1250" y="51"/>
                      <a:pt x="1250" y="52"/>
                    </a:cubicBezTo>
                    <a:cubicBezTo>
                      <a:pt x="1250" y="53"/>
                      <a:pt x="1251" y="55"/>
                      <a:pt x="1251" y="56"/>
                    </a:cubicBezTo>
                    <a:cubicBezTo>
                      <a:pt x="1251" y="57"/>
                      <a:pt x="1251" y="58"/>
                      <a:pt x="1251" y="59"/>
                    </a:cubicBezTo>
                    <a:cubicBezTo>
                      <a:pt x="1251" y="60"/>
                      <a:pt x="1251" y="61"/>
                      <a:pt x="1251" y="62"/>
                    </a:cubicBezTo>
                    <a:cubicBezTo>
                      <a:pt x="1251" y="167"/>
                      <a:pt x="1252" y="271"/>
                      <a:pt x="1252" y="376"/>
                    </a:cubicBezTo>
                    <a:cubicBezTo>
                      <a:pt x="1251" y="376"/>
                      <a:pt x="1251" y="376"/>
                      <a:pt x="1250" y="376"/>
                    </a:cubicBezTo>
                    <a:cubicBezTo>
                      <a:pt x="1250" y="543"/>
                      <a:pt x="1250" y="709"/>
                      <a:pt x="1250" y="876"/>
                    </a:cubicBezTo>
                    <a:cubicBezTo>
                      <a:pt x="1208" y="876"/>
                      <a:pt x="1167" y="876"/>
                      <a:pt x="1125" y="876"/>
                    </a:cubicBezTo>
                    <a:cubicBezTo>
                      <a:pt x="1125" y="709"/>
                      <a:pt x="1125" y="543"/>
                      <a:pt x="1125" y="376"/>
                    </a:cubicBezTo>
                    <a:cubicBezTo>
                      <a:pt x="1084" y="376"/>
                      <a:pt x="1042" y="376"/>
                      <a:pt x="1001" y="376"/>
                    </a:cubicBezTo>
                    <a:cubicBezTo>
                      <a:pt x="1001" y="584"/>
                      <a:pt x="1001" y="792"/>
                      <a:pt x="1001" y="1000"/>
                    </a:cubicBezTo>
                    <a:cubicBezTo>
                      <a:pt x="751" y="1000"/>
                      <a:pt x="501" y="1000"/>
                      <a:pt x="251" y="1000"/>
                    </a:cubicBezTo>
                    <a:cubicBezTo>
                      <a:pt x="251" y="792"/>
                      <a:pt x="251" y="584"/>
                      <a:pt x="251" y="376"/>
                    </a:cubicBezTo>
                    <a:cubicBezTo>
                      <a:pt x="209" y="376"/>
                      <a:pt x="167" y="376"/>
                      <a:pt x="125" y="376"/>
                    </a:cubicBezTo>
                    <a:cubicBezTo>
                      <a:pt x="125" y="543"/>
                      <a:pt x="125" y="709"/>
                      <a:pt x="125" y="876"/>
                    </a:cubicBezTo>
                    <a:cubicBezTo>
                      <a:pt x="83" y="876"/>
                      <a:pt x="42" y="876"/>
                      <a:pt x="0" y="876"/>
                    </a:cubicBezTo>
                    <a:close/>
                    <a:moveTo>
                      <a:pt x="251" y="1626"/>
                    </a:moveTo>
                    <a:cubicBezTo>
                      <a:pt x="251" y="1418"/>
                      <a:pt x="251" y="1209"/>
                      <a:pt x="251" y="1001"/>
                    </a:cubicBezTo>
                    <a:cubicBezTo>
                      <a:pt x="334" y="1001"/>
                      <a:pt x="418" y="1001"/>
                      <a:pt x="501" y="1001"/>
                    </a:cubicBezTo>
                    <a:cubicBezTo>
                      <a:pt x="501" y="1209"/>
                      <a:pt x="501" y="1418"/>
                      <a:pt x="501" y="1626"/>
                    </a:cubicBezTo>
                    <a:cubicBezTo>
                      <a:pt x="418" y="1626"/>
                      <a:pt x="334" y="1626"/>
                      <a:pt x="251" y="1626"/>
                    </a:cubicBezTo>
                    <a:close/>
                    <a:moveTo>
                      <a:pt x="751" y="1626"/>
                    </a:moveTo>
                    <a:cubicBezTo>
                      <a:pt x="751" y="1418"/>
                      <a:pt x="751" y="1209"/>
                      <a:pt x="751" y="1001"/>
                    </a:cubicBezTo>
                    <a:cubicBezTo>
                      <a:pt x="834" y="1001"/>
                      <a:pt x="918" y="1001"/>
                      <a:pt x="1001" y="1001"/>
                    </a:cubicBezTo>
                    <a:cubicBezTo>
                      <a:pt x="1001" y="1209"/>
                      <a:pt x="1001" y="1418"/>
                      <a:pt x="1001" y="1626"/>
                    </a:cubicBezTo>
                    <a:cubicBezTo>
                      <a:pt x="918" y="1626"/>
                      <a:pt x="834" y="1626"/>
                      <a:pt x="751" y="1626"/>
                    </a:cubicBezTo>
                    <a:close/>
                  </a:path>
                </a:pathLst>
              </a:custGeom>
              <a:solidFill>
                <a:srgbClr val="999999"/>
              </a:solidFill>
              <a:ln w="19080" cap="rnd">
                <a:solidFill>
                  <a:srgbClr val="DDDDDD"/>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grpSp>
          <p:nvGrpSpPr>
            <p:cNvPr id="40" name="smart-phone 1">
              <a:extLst>
                <a:ext uri="{FF2B5EF4-FFF2-40B4-BE49-F238E27FC236}">
                  <a16:creationId xmlns:a16="http://schemas.microsoft.com/office/drawing/2014/main" id="{57F612E5-EAC1-4CFF-A52B-B9F403770F8B}"/>
                </a:ext>
              </a:extLst>
            </p:cNvPr>
            <p:cNvGrpSpPr/>
            <p:nvPr/>
          </p:nvGrpSpPr>
          <p:grpSpPr>
            <a:xfrm>
              <a:off x="760398" y="4470733"/>
              <a:ext cx="544233" cy="1088466"/>
              <a:chOff x="599400" y="3999600"/>
              <a:chExt cx="450000" cy="900000"/>
            </a:xfrm>
          </p:grpSpPr>
          <p:sp>
            <p:nvSpPr>
              <p:cNvPr id="41" name="Freihandform: Form 40">
                <a:extLst>
                  <a:ext uri="{FF2B5EF4-FFF2-40B4-BE49-F238E27FC236}">
                    <a16:creationId xmlns:a16="http://schemas.microsoft.com/office/drawing/2014/main" id="{879F0F5E-7544-453D-B876-44150BC48F45}"/>
                  </a:ext>
                </a:extLst>
              </p:cNvPr>
              <p:cNvSpPr/>
              <p:nvPr/>
            </p:nvSpPr>
            <p:spPr>
              <a:xfrm>
                <a:off x="599400" y="3999600"/>
                <a:ext cx="450000" cy="900000"/>
              </a:xfrm>
              <a:custGeom>
                <a:avLst>
                  <a:gd name="f0" fmla="val 208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5EB91E"/>
              </a:solidFill>
              <a:ln w="19080" cap="rnd">
                <a:solidFill>
                  <a:srgbClr val="3465A4"/>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42" name="Freihandform: Form 41">
                <a:extLst>
                  <a:ext uri="{FF2B5EF4-FFF2-40B4-BE49-F238E27FC236}">
                    <a16:creationId xmlns:a16="http://schemas.microsoft.com/office/drawing/2014/main" id="{49AD4021-5587-42CB-A9E6-489272D4ABAA}"/>
                  </a:ext>
                </a:extLst>
              </p:cNvPr>
              <p:cNvSpPr/>
              <p:nvPr/>
            </p:nvSpPr>
            <p:spPr>
              <a:xfrm>
                <a:off x="644400" y="4089600"/>
                <a:ext cx="360000" cy="675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5EB91E">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43" name="Gerader Verbinder 42">
                <a:extLst>
                  <a:ext uri="{FF2B5EF4-FFF2-40B4-BE49-F238E27FC236}">
                    <a16:creationId xmlns:a16="http://schemas.microsoft.com/office/drawing/2014/main" id="{4B986DF7-F042-468A-87FB-B8F84C1F75DB}"/>
                  </a:ext>
                </a:extLst>
              </p:cNvPr>
              <p:cNvSpPr/>
              <p:nvPr/>
            </p:nvSpPr>
            <p:spPr>
              <a:xfrm>
                <a:off x="734400" y="4044600"/>
                <a:ext cx="180000" cy="0"/>
              </a:xfrm>
              <a:prstGeom prst="line">
                <a:avLst/>
              </a:prstGeom>
              <a:no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44" name="Freihandform: Form 43">
                <a:extLst>
                  <a:ext uri="{FF2B5EF4-FFF2-40B4-BE49-F238E27FC236}">
                    <a16:creationId xmlns:a16="http://schemas.microsoft.com/office/drawing/2014/main" id="{A04B96D4-C1F3-4E53-AA95-682BDC409EFB}"/>
                  </a:ext>
                </a:extLst>
              </p:cNvPr>
              <p:cNvSpPr/>
              <p:nvPr/>
            </p:nvSpPr>
            <p:spPr>
              <a:xfrm>
                <a:off x="779400" y="4791600"/>
                <a:ext cx="90000" cy="90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5EB91E">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pic>
          <p:nvPicPr>
            <p:cNvPr id="45" name="Grafik 44">
              <a:extLst>
                <a:ext uri="{FF2B5EF4-FFF2-40B4-BE49-F238E27FC236}">
                  <a16:creationId xmlns:a16="http://schemas.microsoft.com/office/drawing/2014/main" id="{E9FB1606-8FE3-4544-BB8D-CA67063E59C4}"/>
                </a:ext>
              </a:extLst>
            </p:cNvPr>
            <p:cNvPicPr>
              <a:picLocks noChangeAspect="1"/>
            </p:cNvPicPr>
            <p:nvPr/>
          </p:nvPicPr>
          <p:blipFill>
            <a:blip r:embed="rId3">
              <a:lum/>
              <a:alphaModFix/>
            </a:blip>
            <a:srcRect/>
            <a:stretch>
              <a:fillRect/>
            </a:stretch>
          </p:blipFill>
          <p:spPr>
            <a:xfrm>
              <a:off x="6990777" y="1786576"/>
              <a:ext cx="736674" cy="817656"/>
            </a:xfrm>
            <a:prstGeom prst="rect">
              <a:avLst/>
            </a:prstGeom>
            <a:noFill/>
            <a:ln>
              <a:noFill/>
            </a:ln>
          </p:spPr>
        </p:pic>
        <p:grpSp>
          <p:nvGrpSpPr>
            <p:cNvPr id="46" name="server-virtual 1">
              <a:extLst>
                <a:ext uri="{FF2B5EF4-FFF2-40B4-BE49-F238E27FC236}">
                  <a16:creationId xmlns:a16="http://schemas.microsoft.com/office/drawing/2014/main" id="{744248F4-FFD1-48A6-8D3B-1A3B6B72965D}"/>
                </a:ext>
              </a:extLst>
            </p:cNvPr>
            <p:cNvGrpSpPr/>
            <p:nvPr/>
          </p:nvGrpSpPr>
          <p:grpSpPr>
            <a:xfrm>
              <a:off x="10652812" y="3347001"/>
              <a:ext cx="1022721" cy="914311"/>
              <a:chOff x="8778960" y="3070440"/>
              <a:chExt cx="845639" cy="756000"/>
            </a:xfrm>
          </p:grpSpPr>
          <p:sp>
            <p:nvSpPr>
              <p:cNvPr id="47" name="Freihandform: Form 46">
                <a:extLst>
                  <a:ext uri="{FF2B5EF4-FFF2-40B4-BE49-F238E27FC236}">
                    <a16:creationId xmlns:a16="http://schemas.microsoft.com/office/drawing/2014/main" id="{D0FA3B0A-3A15-4EBC-8986-39C83208C8A9}"/>
                  </a:ext>
                </a:extLst>
              </p:cNvPr>
              <p:cNvSpPr/>
              <p:nvPr/>
            </p:nvSpPr>
            <p:spPr>
              <a:xfrm>
                <a:off x="8778960" y="3070440"/>
                <a:ext cx="845639" cy="75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alpha val="0"/>
                </a:srgbClr>
              </a:solidFill>
              <a:ln w="19080" cap="rnd">
                <a:solidFill>
                  <a:srgbClr val="3465A4"/>
                </a:solidFill>
                <a:custDash>
                  <a:ds d="300000" sp="300000"/>
                </a:custDash>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48" name="Rechteck 47">
                <a:extLst>
                  <a:ext uri="{FF2B5EF4-FFF2-40B4-BE49-F238E27FC236}">
                    <a16:creationId xmlns:a16="http://schemas.microsoft.com/office/drawing/2014/main" id="{EF37039A-EC1F-4BF7-8069-1FFB0C4DC2AE}"/>
                  </a:ext>
                </a:extLst>
              </p:cNvPr>
              <p:cNvSpPr/>
              <p:nvPr/>
            </p:nvSpPr>
            <p:spPr>
              <a:xfrm>
                <a:off x="8805240" y="3098519"/>
                <a:ext cx="792720" cy="174960"/>
              </a:xfrm>
              <a:prstGeom prst="rect">
                <a:avLst/>
              </a:pr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49" name="Freihandform: Form 48">
                <a:extLst>
                  <a:ext uri="{FF2B5EF4-FFF2-40B4-BE49-F238E27FC236}">
                    <a16:creationId xmlns:a16="http://schemas.microsoft.com/office/drawing/2014/main" id="{8CEAA603-B0D2-4F78-9AB0-DEA80F767299}"/>
                  </a:ext>
                </a:extLst>
              </p:cNvPr>
              <p:cNvSpPr/>
              <p:nvPr/>
            </p:nvSpPr>
            <p:spPr>
              <a:xfrm>
                <a:off x="8871120" y="316836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0" name="Freihandform: Form 49">
                <a:extLst>
                  <a:ext uri="{FF2B5EF4-FFF2-40B4-BE49-F238E27FC236}">
                    <a16:creationId xmlns:a16="http://schemas.microsoft.com/office/drawing/2014/main" id="{B79E7418-1E13-480E-A4FA-1B7D12FE2B2D}"/>
                  </a:ext>
                </a:extLst>
              </p:cNvPr>
              <p:cNvSpPr/>
              <p:nvPr/>
            </p:nvSpPr>
            <p:spPr>
              <a:xfrm>
                <a:off x="9399600" y="3133439"/>
                <a:ext cx="99360" cy="1051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1" name="Freihandform: Form 50">
                <a:extLst>
                  <a:ext uri="{FF2B5EF4-FFF2-40B4-BE49-F238E27FC236}">
                    <a16:creationId xmlns:a16="http://schemas.microsoft.com/office/drawing/2014/main" id="{4B06228F-86A2-46AD-A9FC-DC3A3B897AC3}"/>
                  </a:ext>
                </a:extLst>
              </p:cNvPr>
              <p:cNvSpPr/>
              <p:nvPr/>
            </p:nvSpPr>
            <p:spPr>
              <a:xfrm>
                <a:off x="9003600" y="316836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2" name="Freihandform: Form 51">
                <a:extLst>
                  <a:ext uri="{FF2B5EF4-FFF2-40B4-BE49-F238E27FC236}">
                    <a16:creationId xmlns:a16="http://schemas.microsoft.com/office/drawing/2014/main" id="{76C52892-8CF8-4EA1-9B31-788FE74E1C8F}"/>
                  </a:ext>
                </a:extLst>
              </p:cNvPr>
              <p:cNvSpPr/>
              <p:nvPr/>
            </p:nvSpPr>
            <p:spPr>
              <a:xfrm>
                <a:off x="8937360" y="316836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3" name="Freihandform: Form 52">
                <a:extLst>
                  <a:ext uri="{FF2B5EF4-FFF2-40B4-BE49-F238E27FC236}">
                    <a16:creationId xmlns:a16="http://schemas.microsoft.com/office/drawing/2014/main" id="{321B566A-E550-47CA-BEF1-A1488266C5AE}"/>
                  </a:ext>
                </a:extLst>
              </p:cNvPr>
              <p:cNvSpPr/>
              <p:nvPr/>
            </p:nvSpPr>
            <p:spPr>
              <a:xfrm>
                <a:off x="9135360" y="3168360"/>
                <a:ext cx="198720" cy="34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54" name="Rechteck 53">
                <a:extLst>
                  <a:ext uri="{FF2B5EF4-FFF2-40B4-BE49-F238E27FC236}">
                    <a16:creationId xmlns:a16="http://schemas.microsoft.com/office/drawing/2014/main" id="{C93F9CB4-9336-4D99-AFC9-024CB3846860}"/>
                  </a:ext>
                </a:extLst>
              </p:cNvPr>
              <p:cNvSpPr/>
              <p:nvPr/>
            </p:nvSpPr>
            <p:spPr>
              <a:xfrm>
                <a:off x="8805240" y="3273480"/>
                <a:ext cx="792720" cy="174960"/>
              </a:xfrm>
              <a:prstGeom prst="rect">
                <a:avLst/>
              </a:pr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5" name="Freihandform: Form 54">
                <a:extLst>
                  <a:ext uri="{FF2B5EF4-FFF2-40B4-BE49-F238E27FC236}">
                    <a16:creationId xmlns:a16="http://schemas.microsoft.com/office/drawing/2014/main" id="{9F809FCE-1858-41C3-987F-417848FB02C2}"/>
                  </a:ext>
                </a:extLst>
              </p:cNvPr>
              <p:cNvSpPr/>
              <p:nvPr/>
            </p:nvSpPr>
            <p:spPr>
              <a:xfrm>
                <a:off x="8871120" y="3343319"/>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6" name="Freihandform: Form 55">
                <a:extLst>
                  <a:ext uri="{FF2B5EF4-FFF2-40B4-BE49-F238E27FC236}">
                    <a16:creationId xmlns:a16="http://schemas.microsoft.com/office/drawing/2014/main" id="{3CA386EA-C415-4089-8AEF-026B7E02FDD9}"/>
                  </a:ext>
                </a:extLst>
              </p:cNvPr>
              <p:cNvSpPr/>
              <p:nvPr/>
            </p:nvSpPr>
            <p:spPr>
              <a:xfrm>
                <a:off x="9399600" y="3308400"/>
                <a:ext cx="99360" cy="1051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7" name="Freihandform: Form 56">
                <a:extLst>
                  <a:ext uri="{FF2B5EF4-FFF2-40B4-BE49-F238E27FC236}">
                    <a16:creationId xmlns:a16="http://schemas.microsoft.com/office/drawing/2014/main" id="{2835C0DD-AE61-4E82-944B-2AA206C42E08}"/>
                  </a:ext>
                </a:extLst>
              </p:cNvPr>
              <p:cNvSpPr/>
              <p:nvPr/>
            </p:nvSpPr>
            <p:spPr>
              <a:xfrm>
                <a:off x="9003600" y="3343319"/>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8" name="Freihandform: Form 57">
                <a:extLst>
                  <a:ext uri="{FF2B5EF4-FFF2-40B4-BE49-F238E27FC236}">
                    <a16:creationId xmlns:a16="http://schemas.microsoft.com/office/drawing/2014/main" id="{970678B0-1C00-48C7-BE00-71C97FA48E4C}"/>
                  </a:ext>
                </a:extLst>
              </p:cNvPr>
              <p:cNvSpPr/>
              <p:nvPr/>
            </p:nvSpPr>
            <p:spPr>
              <a:xfrm>
                <a:off x="8937360" y="3343319"/>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9" name="Freihandform: Form 58">
                <a:extLst>
                  <a:ext uri="{FF2B5EF4-FFF2-40B4-BE49-F238E27FC236}">
                    <a16:creationId xmlns:a16="http://schemas.microsoft.com/office/drawing/2014/main" id="{7BD5C961-9201-49A1-8D71-76A29725A5A6}"/>
                  </a:ext>
                </a:extLst>
              </p:cNvPr>
              <p:cNvSpPr/>
              <p:nvPr/>
            </p:nvSpPr>
            <p:spPr>
              <a:xfrm>
                <a:off x="9135360" y="3343319"/>
                <a:ext cx="198720" cy="3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60" name="Rechteck 59">
                <a:extLst>
                  <a:ext uri="{FF2B5EF4-FFF2-40B4-BE49-F238E27FC236}">
                    <a16:creationId xmlns:a16="http://schemas.microsoft.com/office/drawing/2014/main" id="{5D758E9E-F4FE-49ED-81E4-A6BDD79DA8F0}"/>
                  </a:ext>
                </a:extLst>
              </p:cNvPr>
              <p:cNvSpPr/>
              <p:nvPr/>
            </p:nvSpPr>
            <p:spPr>
              <a:xfrm>
                <a:off x="8805240" y="3448440"/>
                <a:ext cx="792720" cy="174960"/>
              </a:xfrm>
              <a:prstGeom prst="rect">
                <a:avLst/>
              </a:pr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1" name="Freihandform: Form 60">
                <a:extLst>
                  <a:ext uri="{FF2B5EF4-FFF2-40B4-BE49-F238E27FC236}">
                    <a16:creationId xmlns:a16="http://schemas.microsoft.com/office/drawing/2014/main" id="{1929144C-8E8F-4826-BD9A-0E0A62CFB1B4}"/>
                  </a:ext>
                </a:extLst>
              </p:cNvPr>
              <p:cNvSpPr/>
              <p:nvPr/>
            </p:nvSpPr>
            <p:spPr>
              <a:xfrm>
                <a:off x="8871120" y="3518280"/>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2" name="Freihandform: Form 61">
                <a:extLst>
                  <a:ext uri="{FF2B5EF4-FFF2-40B4-BE49-F238E27FC236}">
                    <a16:creationId xmlns:a16="http://schemas.microsoft.com/office/drawing/2014/main" id="{CE7D2B0B-7A1F-4A21-AA7E-908D8C781392}"/>
                  </a:ext>
                </a:extLst>
              </p:cNvPr>
              <p:cNvSpPr/>
              <p:nvPr/>
            </p:nvSpPr>
            <p:spPr>
              <a:xfrm>
                <a:off x="9399600" y="3483360"/>
                <a:ext cx="99360" cy="1051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3" name="Freihandform: Form 62">
                <a:extLst>
                  <a:ext uri="{FF2B5EF4-FFF2-40B4-BE49-F238E27FC236}">
                    <a16:creationId xmlns:a16="http://schemas.microsoft.com/office/drawing/2014/main" id="{2B93F32D-DC6E-4342-88AC-54FF0399CDB5}"/>
                  </a:ext>
                </a:extLst>
              </p:cNvPr>
              <p:cNvSpPr/>
              <p:nvPr/>
            </p:nvSpPr>
            <p:spPr>
              <a:xfrm>
                <a:off x="9003600" y="3518280"/>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4" name="Freihandform: Form 63">
                <a:extLst>
                  <a:ext uri="{FF2B5EF4-FFF2-40B4-BE49-F238E27FC236}">
                    <a16:creationId xmlns:a16="http://schemas.microsoft.com/office/drawing/2014/main" id="{9B7D773D-C5A9-4D5C-AC65-A4CD08D2EA5A}"/>
                  </a:ext>
                </a:extLst>
              </p:cNvPr>
              <p:cNvSpPr/>
              <p:nvPr/>
            </p:nvSpPr>
            <p:spPr>
              <a:xfrm>
                <a:off x="8937360" y="3518280"/>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5" name="Freihandform: Form 64">
                <a:extLst>
                  <a:ext uri="{FF2B5EF4-FFF2-40B4-BE49-F238E27FC236}">
                    <a16:creationId xmlns:a16="http://schemas.microsoft.com/office/drawing/2014/main" id="{A6203FD3-5243-468C-BE10-B4E669B737B5}"/>
                  </a:ext>
                </a:extLst>
              </p:cNvPr>
              <p:cNvSpPr/>
              <p:nvPr/>
            </p:nvSpPr>
            <p:spPr>
              <a:xfrm>
                <a:off x="9135360" y="3518280"/>
                <a:ext cx="198720" cy="3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66" name="Rechteck 65">
                <a:extLst>
                  <a:ext uri="{FF2B5EF4-FFF2-40B4-BE49-F238E27FC236}">
                    <a16:creationId xmlns:a16="http://schemas.microsoft.com/office/drawing/2014/main" id="{6C9ADED4-1203-4EF2-BFBC-E9872A850E87}"/>
                  </a:ext>
                </a:extLst>
              </p:cNvPr>
              <p:cNvSpPr/>
              <p:nvPr/>
            </p:nvSpPr>
            <p:spPr>
              <a:xfrm>
                <a:off x="8805240" y="3623400"/>
                <a:ext cx="792720" cy="174960"/>
              </a:xfrm>
              <a:prstGeom prst="rect">
                <a:avLst/>
              </a:pr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7" name="Freihandform: Form 66">
                <a:extLst>
                  <a:ext uri="{FF2B5EF4-FFF2-40B4-BE49-F238E27FC236}">
                    <a16:creationId xmlns:a16="http://schemas.microsoft.com/office/drawing/2014/main" id="{2E81674C-8541-4EA6-872F-237462DC98EF}"/>
                  </a:ext>
                </a:extLst>
              </p:cNvPr>
              <p:cNvSpPr/>
              <p:nvPr/>
            </p:nvSpPr>
            <p:spPr>
              <a:xfrm>
                <a:off x="8871120" y="369360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8" name="Freihandform: Form 67">
                <a:extLst>
                  <a:ext uri="{FF2B5EF4-FFF2-40B4-BE49-F238E27FC236}">
                    <a16:creationId xmlns:a16="http://schemas.microsoft.com/office/drawing/2014/main" id="{D434E44B-DEFF-4548-9412-C956C1A9460C}"/>
                  </a:ext>
                </a:extLst>
              </p:cNvPr>
              <p:cNvSpPr/>
              <p:nvPr/>
            </p:nvSpPr>
            <p:spPr>
              <a:xfrm>
                <a:off x="9399600" y="3658320"/>
                <a:ext cx="99360" cy="1051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9" name="Freihandform: Form 68">
                <a:extLst>
                  <a:ext uri="{FF2B5EF4-FFF2-40B4-BE49-F238E27FC236}">
                    <a16:creationId xmlns:a16="http://schemas.microsoft.com/office/drawing/2014/main" id="{8C9E466C-5FBC-4ADA-B81F-0A456F34B36C}"/>
                  </a:ext>
                </a:extLst>
              </p:cNvPr>
              <p:cNvSpPr/>
              <p:nvPr/>
            </p:nvSpPr>
            <p:spPr>
              <a:xfrm>
                <a:off x="9003600" y="369360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0" name="Freihandform: Form 69">
                <a:extLst>
                  <a:ext uri="{FF2B5EF4-FFF2-40B4-BE49-F238E27FC236}">
                    <a16:creationId xmlns:a16="http://schemas.microsoft.com/office/drawing/2014/main" id="{60DE2A6C-0F41-4097-BFAF-5D4B52E93019}"/>
                  </a:ext>
                </a:extLst>
              </p:cNvPr>
              <p:cNvSpPr/>
              <p:nvPr/>
            </p:nvSpPr>
            <p:spPr>
              <a:xfrm>
                <a:off x="8937360" y="369360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1" name="Freihandform: Form 70">
                <a:extLst>
                  <a:ext uri="{FF2B5EF4-FFF2-40B4-BE49-F238E27FC236}">
                    <a16:creationId xmlns:a16="http://schemas.microsoft.com/office/drawing/2014/main" id="{C002F92C-FD7F-40F7-B1AB-CC04942AE01E}"/>
                  </a:ext>
                </a:extLst>
              </p:cNvPr>
              <p:cNvSpPr/>
              <p:nvPr/>
            </p:nvSpPr>
            <p:spPr>
              <a:xfrm>
                <a:off x="9135360" y="3693600"/>
                <a:ext cx="198720" cy="34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grpSp>
          <p:nvGrpSpPr>
            <p:cNvPr id="72" name="mainframe 1">
              <a:extLst>
                <a:ext uri="{FF2B5EF4-FFF2-40B4-BE49-F238E27FC236}">
                  <a16:creationId xmlns:a16="http://schemas.microsoft.com/office/drawing/2014/main" id="{36BBC234-9F8E-4E16-84A4-7E8B11EBAF28}"/>
                </a:ext>
              </a:extLst>
            </p:cNvPr>
            <p:cNvGrpSpPr/>
            <p:nvPr/>
          </p:nvGrpSpPr>
          <p:grpSpPr>
            <a:xfrm>
              <a:off x="10853959" y="4753734"/>
              <a:ext cx="861630" cy="870773"/>
              <a:chOff x="8945280" y="4233600"/>
              <a:chExt cx="712440" cy="720000"/>
            </a:xfrm>
          </p:grpSpPr>
          <p:sp>
            <p:nvSpPr>
              <p:cNvPr id="73" name="Rechteck 72">
                <a:extLst>
                  <a:ext uri="{FF2B5EF4-FFF2-40B4-BE49-F238E27FC236}">
                    <a16:creationId xmlns:a16="http://schemas.microsoft.com/office/drawing/2014/main" id="{1F670AB0-31A7-4991-8FDC-8F3B2E09A18F}"/>
                  </a:ext>
                </a:extLst>
              </p:cNvPr>
              <p:cNvSpPr/>
              <p:nvPr/>
            </p:nvSpPr>
            <p:spPr>
              <a:xfrm>
                <a:off x="8945280" y="4233600"/>
                <a:ext cx="356400" cy="720000"/>
              </a:xfrm>
              <a:prstGeom prst="rect">
                <a:avLst/>
              </a:prstGeom>
              <a:solidFill>
                <a:srgbClr val="492300"/>
              </a:solid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4" name="Gerader Verbinder 73">
                <a:extLst>
                  <a:ext uri="{FF2B5EF4-FFF2-40B4-BE49-F238E27FC236}">
                    <a16:creationId xmlns:a16="http://schemas.microsoft.com/office/drawing/2014/main" id="{D3C29102-0672-42DF-A8CB-9D45D604C20E}"/>
                  </a:ext>
                </a:extLst>
              </p:cNvPr>
              <p:cNvSpPr/>
              <p:nvPr/>
            </p:nvSpPr>
            <p:spPr>
              <a:xfrm>
                <a:off x="8980920" y="4593600"/>
                <a:ext cx="28512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5" name="Gerader Verbinder 74">
                <a:extLst>
                  <a:ext uri="{FF2B5EF4-FFF2-40B4-BE49-F238E27FC236}">
                    <a16:creationId xmlns:a16="http://schemas.microsoft.com/office/drawing/2014/main" id="{2157BA6B-7FF5-4DBD-9812-1858644D6021}"/>
                  </a:ext>
                </a:extLst>
              </p:cNvPr>
              <p:cNvSpPr/>
              <p:nvPr/>
            </p:nvSpPr>
            <p:spPr>
              <a:xfrm>
                <a:off x="9016560" y="4845600"/>
                <a:ext cx="21384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6" name="Gerader Verbinder 75">
                <a:extLst>
                  <a:ext uri="{FF2B5EF4-FFF2-40B4-BE49-F238E27FC236}">
                    <a16:creationId xmlns:a16="http://schemas.microsoft.com/office/drawing/2014/main" id="{C6ECFCF2-2231-4626-BBE9-5CB43A1FA658}"/>
                  </a:ext>
                </a:extLst>
              </p:cNvPr>
              <p:cNvSpPr/>
              <p:nvPr/>
            </p:nvSpPr>
            <p:spPr>
              <a:xfrm>
                <a:off x="9016560" y="4809600"/>
                <a:ext cx="21384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7" name="Freihandform: Form 76">
                <a:extLst>
                  <a:ext uri="{FF2B5EF4-FFF2-40B4-BE49-F238E27FC236}">
                    <a16:creationId xmlns:a16="http://schemas.microsoft.com/office/drawing/2014/main" id="{FA9B89FB-0664-4C9B-A783-12EC5ED100E9}"/>
                  </a:ext>
                </a:extLst>
              </p:cNvPr>
              <p:cNvSpPr/>
              <p:nvPr/>
            </p:nvSpPr>
            <p:spPr>
              <a:xfrm>
                <a:off x="8980920" y="4269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78" name="Freihandform: Form 77">
                <a:extLst>
                  <a:ext uri="{FF2B5EF4-FFF2-40B4-BE49-F238E27FC236}">
                    <a16:creationId xmlns:a16="http://schemas.microsoft.com/office/drawing/2014/main" id="{474AF991-9AC6-4C35-8ADB-7E49045C7E6C}"/>
                  </a:ext>
                </a:extLst>
              </p:cNvPr>
              <p:cNvSpPr/>
              <p:nvPr/>
            </p:nvSpPr>
            <p:spPr>
              <a:xfrm>
                <a:off x="9016560" y="4269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79" name="Freihandform: Form 78">
                <a:extLst>
                  <a:ext uri="{FF2B5EF4-FFF2-40B4-BE49-F238E27FC236}">
                    <a16:creationId xmlns:a16="http://schemas.microsoft.com/office/drawing/2014/main" id="{7E5DD4E2-5245-41AB-9257-A434BDF8BA87}"/>
                  </a:ext>
                </a:extLst>
              </p:cNvPr>
              <p:cNvSpPr/>
              <p:nvPr/>
            </p:nvSpPr>
            <p:spPr>
              <a:xfrm>
                <a:off x="9052200" y="4269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0" name="Freihandform: Form 79">
                <a:extLst>
                  <a:ext uri="{FF2B5EF4-FFF2-40B4-BE49-F238E27FC236}">
                    <a16:creationId xmlns:a16="http://schemas.microsoft.com/office/drawing/2014/main" id="{C17801D9-44E6-435A-843A-70B889D3B3D5}"/>
                  </a:ext>
                </a:extLst>
              </p:cNvPr>
              <p:cNvSpPr/>
              <p:nvPr/>
            </p:nvSpPr>
            <p:spPr>
              <a:xfrm>
                <a:off x="8980920" y="4305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1" name="Freihandform: Form 80">
                <a:extLst>
                  <a:ext uri="{FF2B5EF4-FFF2-40B4-BE49-F238E27FC236}">
                    <a16:creationId xmlns:a16="http://schemas.microsoft.com/office/drawing/2014/main" id="{1A5864FD-F691-4F65-AC58-62B88A0CF806}"/>
                  </a:ext>
                </a:extLst>
              </p:cNvPr>
              <p:cNvSpPr/>
              <p:nvPr/>
            </p:nvSpPr>
            <p:spPr>
              <a:xfrm>
                <a:off x="9016560" y="4305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2" name="Freihandform: Form 81">
                <a:extLst>
                  <a:ext uri="{FF2B5EF4-FFF2-40B4-BE49-F238E27FC236}">
                    <a16:creationId xmlns:a16="http://schemas.microsoft.com/office/drawing/2014/main" id="{03A2A79B-172E-45B9-B188-946695CE00E1}"/>
                  </a:ext>
                </a:extLst>
              </p:cNvPr>
              <p:cNvSpPr/>
              <p:nvPr/>
            </p:nvSpPr>
            <p:spPr>
              <a:xfrm>
                <a:off x="9052200" y="4305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3" name="Freihandform: Form 82">
                <a:extLst>
                  <a:ext uri="{FF2B5EF4-FFF2-40B4-BE49-F238E27FC236}">
                    <a16:creationId xmlns:a16="http://schemas.microsoft.com/office/drawing/2014/main" id="{86916B7D-727E-42F0-BCE9-BD8BDF504DC8}"/>
                  </a:ext>
                </a:extLst>
              </p:cNvPr>
              <p:cNvSpPr/>
              <p:nvPr/>
            </p:nvSpPr>
            <p:spPr>
              <a:xfrm>
                <a:off x="8980920" y="4341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4" name="Freihandform: Form 83">
                <a:extLst>
                  <a:ext uri="{FF2B5EF4-FFF2-40B4-BE49-F238E27FC236}">
                    <a16:creationId xmlns:a16="http://schemas.microsoft.com/office/drawing/2014/main" id="{9A96F1B3-E6FD-495C-B6C5-B253E593AACC}"/>
                  </a:ext>
                </a:extLst>
              </p:cNvPr>
              <p:cNvSpPr/>
              <p:nvPr/>
            </p:nvSpPr>
            <p:spPr>
              <a:xfrm>
                <a:off x="9016560" y="4341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5" name="Freihandform: Form 84">
                <a:extLst>
                  <a:ext uri="{FF2B5EF4-FFF2-40B4-BE49-F238E27FC236}">
                    <a16:creationId xmlns:a16="http://schemas.microsoft.com/office/drawing/2014/main" id="{F4A38C28-EC64-43A6-8DB3-D26E4205C2AE}"/>
                  </a:ext>
                </a:extLst>
              </p:cNvPr>
              <p:cNvSpPr/>
              <p:nvPr/>
            </p:nvSpPr>
            <p:spPr>
              <a:xfrm>
                <a:off x="9052200" y="4341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6" name="Rechteck 85">
                <a:extLst>
                  <a:ext uri="{FF2B5EF4-FFF2-40B4-BE49-F238E27FC236}">
                    <a16:creationId xmlns:a16="http://schemas.microsoft.com/office/drawing/2014/main" id="{8E7CC787-F603-4BA5-9811-9B027E34BA0D}"/>
                  </a:ext>
                </a:extLst>
              </p:cNvPr>
              <p:cNvSpPr/>
              <p:nvPr/>
            </p:nvSpPr>
            <p:spPr>
              <a:xfrm>
                <a:off x="9301680" y="4233600"/>
                <a:ext cx="356040" cy="720000"/>
              </a:xfrm>
              <a:prstGeom prst="rect">
                <a:avLst/>
              </a:prstGeom>
              <a:solidFill>
                <a:srgbClr val="492300"/>
              </a:solid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87" name="Gerader Verbinder 86">
                <a:extLst>
                  <a:ext uri="{FF2B5EF4-FFF2-40B4-BE49-F238E27FC236}">
                    <a16:creationId xmlns:a16="http://schemas.microsoft.com/office/drawing/2014/main" id="{94DEAE6B-6603-46DC-8EF5-4AEEC55B755B}"/>
                  </a:ext>
                </a:extLst>
              </p:cNvPr>
              <p:cNvSpPr/>
              <p:nvPr/>
            </p:nvSpPr>
            <p:spPr>
              <a:xfrm>
                <a:off x="9336960" y="4593600"/>
                <a:ext cx="28512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88" name="Gerader Verbinder 87">
                <a:extLst>
                  <a:ext uri="{FF2B5EF4-FFF2-40B4-BE49-F238E27FC236}">
                    <a16:creationId xmlns:a16="http://schemas.microsoft.com/office/drawing/2014/main" id="{CFE86AEF-7778-4B32-9488-70B6E6FBF235}"/>
                  </a:ext>
                </a:extLst>
              </p:cNvPr>
              <p:cNvSpPr/>
              <p:nvPr/>
            </p:nvSpPr>
            <p:spPr>
              <a:xfrm>
                <a:off x="9372600" y="4845600"/>
                <a:ext cx="21384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89" name="Gerader Verbinder 88">
                <a:extLst>
                  <a:ext uri="{FF2B5EF4-FFF2-40B4-BE49-F238E27FC236}">
                    <a16:creationId xmlns:a16="http://schemas.microsoft.com/office/drawing/2014/main" id="{40F3B902-0F14-45B6-8885-DF4F33048413}"/>
                  </a:ext>
                </a:extLst>
              </p:cNvPr>
              <p:cNvSpPr/>
              <p:nvPr/>
            </p:nvSpPr>
            <p:spPr>
              <a:xfrm>
                <a:off x="9372600" y="4809600"/>
                <a:ext cx="21384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0" name="Gerader Verbinder 89">
                <a:extLst>
                  <a:ext uri="{FF2B5EF4-FFF2-40B4-BE49-F238E27FC236}">
                    <a16:creationId xmlns:a16="http://schemas.microsoft.com/office/drawing/2014/main" id="{52D1DE75-1B3C-488E-BE0C-504F712F8E87}"/>
                  </a:ext>
                </a:extLst>
              </p:cNvPr>
              <p:cNvSpPr/>
              <p:nvPr/>
            </p:nvSpPr>
            <p:spPr>
              <a:xfrm flipV="1">
                <a:off x="933696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1" name="Gerader Verbinder 90">
                <a:extLst>
                  <a:ext uri="{FF2B5EF4-FFF2-40B4-BE49-F238E27FC236}">
                    <a16:creationId xmlns:a16="http://schemas.microsoft.com/office/drawing/2014/main" id="{B5ECBD68-C34D-4E4B-BD36-216FD1E4CC84}"/>
                  </a:ext>
                </a:extLst>
              </p:cNvPr>
              <p:cNvSpPr/>
              <p:nvPr/>
            </p:nvSpPr>
            <p:spPr>
              <a:xfrm flipV="1">
                <a:off x="933696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2" name="Gerader Verbinder 91">
                <a:extLst>
                  <a:ext uri="{FF2B5EF4-FFF2-40B4-BE49-F238E27FC236}">
                    <a16:creationId xmlns:a16="http://schemas.microsoft.com/office/drawing/2014/main" id="{B139ED9B-7F3B-4C7C-A417-D43344A2DBEF}"/>
                  </a:ext>
                </a:extLst>
              </p:cNvPr>
              <p:cNvSpPr/>
              <p:nvPr/>
            </p:nvSpPr>
            <p:spPr>
              <a:xfrm flipV="1">
                <a:off x="937260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3" name="Gerader Verbinder 92">
                <a:extLst>
                  <a:ext uri="{FF2B5EF4-FFF2-40B4-BE49-F238E27FC236}">
                    <a16:creationId xmlns:a16="http://schemas.microsoft.com/office/drawing/2014/main" id="{3B8A1539-29BF-4662-83B8-8FAFCD5C0937}"/>
                  </a:ext>
                </a:extLst>
              </p:cNvPr>
              <p:cNvSpPr/>
              <p:nvPr/>
            </p:nvSpPr>
            <p:spPr>
              <a:xfrm flipV="1">
                <a:off x="937260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4" name="Gerader Verbinder 93">
                <a:extLst>
                  <a:ext uri="{FF2B5EF4-FFF2-40B4-BE49-F238E27FC236}">
                    <a16:creationId xmlns:a16="http://schemas.microsoft.com/office/drawing/2014/main" id="{BDACB0DB-0094-45F6-B235-DF3B5A7FBC27}"/>
                  </a:ext>
                </a:extLst>
              </p:cNvPr>
              <p:cNvSpPr/>
              <p:nvPr/>
            </p:nvSpPr>
            <p:spPr>
              <a:xfrm flipV="1">
                <a:off x="944388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5" name="Gerader Verbinder 94">
                <a:extLst>
                  <a:ext uri="{FF2B5EF4-FFF2-40B4-BE49-F238E27FC236}">
                    <a16:creationId xmlns:a16="http://schemas.microsoft.com/office/drawing/2014/main" id="{C52839CF-5CED-4421-B2B7-33C59FF939EF}"/>
                  </a:ext>
                </a:extLst>
              </p:cNvPr>
              <p:cNvSpPr/>
              <p:nvPr/>
            </p:nvSpPr>
            <p:spPr>
              <a:xfrm flipV="1">
                <a:off x="944388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6" name="Gerader Verbinder 95">
                <a:extLst>
                  <a:ext uri="{FF2B5EF4-FFF2-40B4-BE49-F238E27FC236}">
                    <a16:creationId xmlns:a16="http://schemas.microsoft.com/office/drawing/2014/main" id="{FC34C59C-0975-4092-A9F2-2D1F4A883C82}"/>
                  </a:ext>
                </a:extLst>
              </p:cNvPr>
              <p:cNvSpPr/>
              <p:nvPr/>
            </p:nvSpPr>
            <p:spPr>
              <a:xfrm flipV="1">
                <a:off x="947952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7" name="Gerader Verbinder 96">
                <a:extLst>
                  <a:ext uri="{FF2B5EF4-FFF2-40B4-BE49-F238E27FC236}">
                    <a16:creationId xmlns:a16="http://schemas.microsoft.com/office/drawing/2014/main" id="{84AF2EFC-2254-4091-B7FE-AB7C5EE22744}"/>
                  </a:ext>
                </a:extLst>
              </p:cNvPr>
              <p:cNvSpPr/>
              <p:nvPr/>
            </p:nvSpPr>
            <p:spPr>
              <a:xfrm flipV="1">
                <a:off x="947952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8" name="Gerader Verbinder 97">
                <a:extLst>
                  <a:ext uri="{FF2B5EF4-FFF2-40B4-BE49-F238E27FC236}">
                    <a16:creationId xmlns:a16="http://schemas.microsoft.com/office/drawing/2014/main" id="{6EC709DA-E537-4F99-9063-C8A195A526C6}"/>
                  </a:ext>
                </a:extLst>
              </p:cNvPr>
              <p:cNvSpPr/>
              <p:nvPr/>
            </p:nvSpPr>
            <p:spPr>
              <a:xfrm flipV="1">
                <a:off x="955080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9" name="Gerader Verbinder 98">
                <a:extLst>
                  <a:ext uri="{FF2B5EF4-FFF2-40B4-BE49-F238E27FC236}">
                    <a16:creationId xmlns:a16="http://schemas.microsoft.com/office/drawing/2014/main" id="{9A5B0026-2840-419A-A552-45184662B6E4}"/>
                  </a:ext>
                </a:extLst>
              </p:cNvPr>
              <p:cNvSpPr/>
              <p:nvPr/>
            </p:nvSpPr>
            <p:spPr>
              <a:xfrm flipV="1">
                <a:off x="955080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0" name="Gerader Verbinder 99">
                <a:extLst>
                  <a:ext uri="{FF2B5EF4-FFF2-40B4-BE49-F238E27FC236}">
                    <a16:creationId xmlns:a16="http://schemas.microsoft.com/office/drawing/2014/main" id="{6B0FC5FE-5F52-4554-AB59-DCD1EED67E0B}"/>
                  </a:ext>
                </a:extLst>
              </p:cNvPr>
              <p:cNvSpPr/>
              <p:nvPr/>
            </p:nvSpPr>
            <p:spPr>
              <a:xfrm flipV="1">
                <a:off x="958644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1" name="Gerader Verbinder 100">
                <a:extLst>
                  <a:ext uri="{FF2B5EF4-FFF2-40B4-BE49-F238E27FC236}">
                    <a16:creationId xmlns:a16="http://schemas.microsoft.com/office/drawing/2014/main" id="{4A760E31-2993-43A9-A435-F804B2C8A409}"/>
                  </a:ext>
                </a:extLst>
              </p:cNvPr>
              <p:cNvSpPr/>
              <p:nvPr/>
            </p:nvSpPr>
            <p:spPr>
              <a:xfrm flipV="1">
                <a:off x="958644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grpSp>
        <p:grpSp>
          <p:nvGrpSpPr>
            <p:cNvPr id="102" name="desktop-virtual 1">
              <a:extLst>
                <a:ext uri="{FF2B5EF4-FFF2-40B4-BE49-F238E27FC236}">
                  <a16:creationId xmlns:a16="http://schemas.microsoft.com/office/drawing/2014/main" id="{6FC5F307-D227-4034-9713-7F2CB55D170B}"/>
                </a:ext>
              </a:extLst>
            </p:cNvPr>
            <p:cNvGrpSpPr/>
            <p:nvPr/>
          </p:nvGrpSpPr>
          <p:grpSpPr>
            <a:xfrm>
              <a:off x="553155" y="3389233"/>
              <a:ext cx="829410" cy="552941"/>
              <a:chOff x="428040" y="3105360"/>
              <a:chExt cx="685799" cy="457200"/>
            </a:xfrm>
          </p:grpSpPr>
          <p:grpSp>
            <p:nvGrpSpPr>
              <p:cNvPr id="103" name="Gruppieren 102">
                <a:extLst>
                  <a:ext uri="{FF2B5EF4-FFF2-40B4-BE49-F238E27FC236}">
                    <a16:creationId xmlns:a16="http://schemas.microsoft.com/office/drawing/2014/main" id="{C5889042-2FEB-4986-8E98-494E0E7C0C40}"/>
                  </a:ext>
                </a:extLst>
              </p:cNvPr>
              <p:cNvGrpSpPr/>
              <p:nvPr/>
            </p:nvGrpSpPr>
            <p:grpSpPr>
              <a:xfrm>
                <a:off x="902520" y="3177000"/>
                <a:ext cx="182160" cy="356760"/>
                <a:chOff x="902520" y="3177000"/>
                <a:chExt cx="182160" cy="356760"/>
              </a:xfrm>
            </p:grpSpPr>
            <p:sp>
              <p:nvSpPr>
                <p:cNvPr id="104" name="Rechteck 103">
                  <a:extLst>
                    <a:ext uri="{FF2B5EF4-FFF2-40B4-BE49-F238E27FC236}">
                      <a16:creationId xmlns:a16="http://schemas.microsoft.com/office/drawing/2014/main" id="{EE5D062A-F0AF-49BD-BEA0-3EFB3F5E96BB}"/>
                    </a:ext>
                  </a:extLst>
                </p:cNvPr>
                <p:cNvSpPr/>
                <p:nvPr/>
              </p:nvSpPr>
              <p:spPr>
                <a:xfrm>
                  <a:off x="902520" y="3177000"/>
                  <a:ext cx="182160" cy="356760"/>
                </a:xfrm>
                <a:prstGeom prst="rect">
                  <a:avLst/>
                </a:prstGeom>
                <a:solidFill>
                  <a:srgbClr val="BF0041"/>
                </a:solid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5" name="Gerader Verbinder 104">
                  <a:extLst>
                    <a:ext uri="{FF2B5EF4-FFF2-40B4-BE49-F238E27FC236}">
                      <a16:creationId xmlns:a16="http://schemas.microsoft.com/office/drawing/2014/main" id="{C9EF89C9-DEBD-4445-83DC-E186962F6E54}"/>
                    </a:ext>
                  </a:extLst>
                </p:cNvPr>
                <p:cNvSpPr/>
                <p:nvPr/>
              </p:nvSpPr>
              <p:spPr>
                <a:xfrm>
                  <a:off x="920520" y="3355560"/>
                  <a:ext cx="145800" cy="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6" name="Gerader Verbinder 105">
                  <a:extLst>
                    <a:ext uri="{FF2B5EF4-FFF2-40B4-BE49-F238E27FC236}">
                      <a16:creationId xmlns:a16="http://schemas.microsoft.com/office/drawing/2014/main" id="{CDA47AD8-C538-486D-B2F6-8B30E4BBDCE5}"/>
                    </a:ext>
                  </a:extLst>
                </p:cNvPr>
                <p:cNvSpPr/>
                <p:nvPr/>
              </p:nvSpPr>
              <p:spPr>
                <a:xfrm>
                  <a:off x="938880" y="3480479"/>
                  <a:ext cx="109439" cy="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7" name="Gerader Verbinder 106">
                  <a:extLst>
                    <a:ext uri="{FF2B5EF4-FFF2-40B4-BE49-F238E27FC236}">
                      <a16:creationId xmlns:a16="http://schemas.microsoft.com/office/drawing/2014/main" id="{0BF0A331-60AB-4A47-B19D-26F4E7973819}"/>
                    </a:ext>
                  </a:extLst>
                </p:cNvPr>
                <p:cNvSpPr/>
                <p:nvPr/>
              </p:nvSpPr>
              <p:spPr>
                <a:xfrm>
                  <a:off x="938880" y="3462479"/>
                  <a:ext cx="109439" cy="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8" name="Gerader Verbinder 107">
                  <a:extLst>
                    <a:ext uri="{FF2B5EF4-FFF2-40B4-BE49-F238E27FC236}">
                      <a16:creationId xmlns:a16="http://schemas.microsoft.com/office/drawing/2014/main" id="{EC9199D2-B731-4385-BF12-46938E79648D}"/>
                    </a:ext>
                  </a:extLst>
                </p:cNvPr>
                <p:cNvSpPr/>
                <p:nvPr/>
              </p:nvSpPr>
              <p:spPr>
                <a:xfrm flipV="1">
                  <a:off x="920520"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9" name="Gerader Verbinder 108">
                  <a:extLst>
                    <a:ext uri="{FF2B5EF4-FFF2-40B4-BE49-F238E27FC236}">
                      <a16:creationId xmlns:a16="http://schemas.microsoft.com/office/drawing/2014/main" id="{357842BC-2E70-4602-BCD0-ADDC3B43713E}"/>
                    </a:ext>
                  </a:extLst>
                </p:cNvPr>
                <p:cNvSpPr/>
                <p:nvPr/>
              </p:nvSpPr>
              <p:spPr>
                <a:xfrm flipV="1">
                  <a:off x="920520"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0" name="Gerader Verbinder 109">
                  <a:extLst>
                    <a:ext uri="{FF2B5EF4-FFF2-40B4-BE49-F238E27FC236}">
                      <a16:creationId xmlns:a16="http://schemas.microsoft.com/office/drawing/2014/main" id="{706F728F-9718-4627-8BCB-60E281FB10AA}"/>
                    </a:ext>
                  </a:extLst>
                </p:cNvPr>
                <p:cNvSpPr/>
                <p:nvPr/>
              </p:nvSpPr>
              <p:spPr>
                <a:xfrm flipV="1">
                  <a:off x="938880"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1" name="Gerader Verbinder 110">
                  <a:extLst>
                    <a:ext uri="{FF2B5EF4-FFF2-40B4-BE49-F238E27FC236}">
                      <a16:creationId xmlns:a16="http://schemas.microsoft.com/office/drawing/2014/main" id="{C8D0BAE0-49A2-42DA-8405-81B685159EB2}"/>
                    </a:ext>
                  </a:extLst>
                </p:cNvPr>
                <p:cNvSpPr/>
                <p:nvPr/>
              </p:nvSpPr>
              <p:spPr>
                <a:xfrm flipV="1">
                  <a:off x="938880"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2" name="Gerader Verbinder 111">
                  <a:extLst>
                    <a:ext uri="{FF2B5EF4-FFF2-40B4-BE49-F238E27FC236}">
                      <a16:creationId xmlns:a16="http://schemas.microsoft.com/office/drawing/2014/main" id="{9EBC75D3-323A-4EEB-A316-5F37E4AB27B6}"/>
                    </a:ext>
                  </a:extLst>
                </p:cNvPr>
                <p:cNvSpPr/>
                <p:nvPr/>
              </p:nvSpPr>
              <p:spPr>
                <a:xfrm flipV="1">
                  <a:off x="975240"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3" name="Gerader Verbinder 112">
                  <a:extLst>
                    <a:ext uri="{FF2B5EF4-FFF2-40B4-BE49-F238E27FC236}">
                      <a16:creationId xmlns:a16="http://schemas.microsoft.com/office/drawing/2014/main" id="{6EF5C2C6-935A-47C1-9853-1F5D7FA41315}"/>
                    </a:ext>
                  </a:extLst>
                </p:cNvPr>
                <p:cNvSpPr/>
                <p:nvPr/>
              </p:nvSpPr>
              <p:spPr>
                <a:xfrm flipV="1">
                  <a:off x="975240"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4" name="Gerader Verbinder 113">
                  <a:extLst>
                    <a:ext uri="{FF2B5EF4-FFF2-40B4-BE49-F238E27FC236}">
                      <a16:creationId xmlns:a16="http://schemas.microsoft.com/office/drawing/2014/main" id="{16274D0F-0EF4-49C8-B631-D159021E72FB}"/>
                    </a:ext>
                  </a:extLst>
                </p:cNvPr>
                <p:cNvSpPr/>
                <p:nvPr/>
              </p:nvSpPr>
              <p:spPr>
                <a:xfrm flipV="1">
                  <a:off x="993600"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5" name="Gerader Verbinder 114">
                  <a:extLst>
                    <a:ext uri="{FF2B5EF4-FFF2-40B4-BE49-F238E27FC236}">
                      <a16:creationId xmlns:a16="http://schemas.microsoft.com/office/drawing/2014/main" id="{F2284B46-6484-42F1-B963-9E6FE8C1FA7B}"/>
                    </a:ext>
                  </a:extLst>
                </p:cNvPr>
                <p:cNvSpPr/>
                <p:nvPr/>
              </p:nvSpPr>
              <p:spPr>
                <a:xfrm flipV="1">
                  <a:off x="993600"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6" name="Gerader Verbinder 115">
                  <a:extLst>
                    <a:ext uri="{FF2B5EF4-FFF2-40B4-BE49-F238E27FC236}">
                      <a16:creationId xmlns:a16="http://schemas.microsoft.com/office/drawing/2014/main" id="{C46C9214-B282-48C8-8DF4-A35DE61161EC}"/>
                    </a:ext>
                  </a:extLst>
                </p:cNvPr>
                <p:cNvSpPr/>
                <p:nvPr/>
              </p:nvSpPr>
              <p:spPr>
                <a:xfrm flipV="1">
                  <a:off x="1029959"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7" name="Gerader Verbinder 116">
                  <a:extLst>
                    <a:ext uri="{FF2B5EF4-FFF2-40B4-BE49-F238E27FC236}">
                      <a16:creationId xmlns:a16="http://schemas.microsoft.com/office/drawing/2014/main" id="{A5998C22-9A9A-485C-9149-29B199C6E90F}"/>
                    </a:ext>
                  </a:extLst>
                </p:cNvPr>
                <p:cNvSpPr/>
                <p:nvPr/>
              </p:nvSpPr>
              <p:spPr>
                <a:xfrm flipV="1">
                  <a:off x="1029959"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8" name="Gerader Verbinder 117">
                  <a:extLst>
                    <a:ext uri="{FF2B5EF4-FFF2-40B4-BE49-F238E27FC236}">
                      <a16:creationId xmlns:a16="http://schemas.microsoft.com/office/drawing/2014/main" id="{F2EF4E40-786B-49F4-9C0E-77042A9C42F6}"/>
                    </a:ext>
                  </a:extLst>
                </p:cNvPr>
                <p:cNvSpPr/>
                <p:nvPr/>
              </p:nvSpPr>
              <p:spPr>
                <a:xfrm flipV="1">
                  <a:off x="1048319"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9" name="Gerader Verbinder 118">
                  <a:extLst>
                    <a:ext uri="{FF2B5EF4-FFF2-40B4-BE49-F238E27FC236}">
                      <a16:creationId xmlns:a16="http://schemas.microsoft.com/office/drawing/2014/main" id="{9BB463C4-DC6D-40BE-A031-6C442E6B6C9B}"/>
                    </a:ext>
                  </a:extLst>
                </p:cNvPr>
                <p:cNvSpPr/>
                <p:nvPr/>
              </p:nvSpPr>
              <p:spPr>
                <a:xfrm flipV="1">
                  <a:off x="1048319"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grpSp>
          <p:grpSp>
            <p:nvGrpSpPr>
              <p:cNvPr id="120" name="Gruppieren 119">
                <a:extLst>
                  <a:ext uri="{FF2B5EF4-FFF2-40B4-BE49-F238E27FC236}">
                    <a16:creationId xmlns:a16="http://schemas.microsoft.com/office/drawing/2014/main" id="{0FF5D6DC-1786-4FF0-ABFF-052BD4B4CD30}"/>
                  </a:ext>
                </a:extLst>
              </p:cNvPr>
              <p:cNvGrpSpPr/>
              <p:nvPr/>
            </p:nvGrpSpPr>
            <p:grpSpPr>
              <a:xfrm>
                <a:off x="450000" y="3141000"/>
                <a:ext cx="437760" cy="393120"/>
                <a:chOff x="450000" y="3141000"/>
                <a:chExt cx="437760" cy="393120"/>
              </a:xfrm>
            </p:grpSpPr>
            <p:sp>
              <p:nvSpPr>
                <p:cNvPr id="121" name="Freihandform: Form 120">
                  <a:extLst>
                    <a:ext uri="{FF2B5EF4-FFF2-40B4-BE49-F238E27FC236}">
                      <a16:creationId xmlns:a16="http://schemas.microsoft.com/office/drawing/2014/main" id="{6C983ACA-750E-418A-9339-EA417D8F7158}"/>
                    </a:ext>
                  </a:extLst>
                </p:cNvPr>
                <p:cNvSpPr/>
                <p:nvPr/>
              </p:nvSpPr>
              <p:spPr>
                <a:xfrm>
                  <a:off x="486360" y="3141000"/>
                  <a:ext cx="365040" cy="249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a:solidFill>
                    <a:srgbClr val="DDDDDD"/>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122" name="Rechteck 121">
                  <a:extLst>
                    <a:ext uri="{FF2B5EF4-FFF2-40B4-BE49-F238E27FC236}">
                      <a16:creationId xmlns:a16="http://schemas.microsoft.com/office/drawing/2014/main" id="{95CA6671-4563-4FFC-B075-9651C0EB6CB5}"/>
                    </a:ext>
                  </a:extLst>
                </p:cNvPr>
                <p:cNvSpPr/>
                <p:nvPr/>
              </p:nvSpPr>
              <p:spPr>
                <a:xfrm>
                  <a:off x="522720" y="3177000"/>
                  <a:ext cx="291960" cy="178560"/>
                </a:xfrm>
                <a:prstGeom prst="rect">
                  <a:avLst/>
                </a:prstGeom>
                <a:solidFill>
                  <a:srgbClr val="BF0041">
                    <a:alpha val="30000"/>
                  </a:srgbClr>
                </a:solidFill>
                <a:ln w="19080">
                  <a:solidFill>
                    <a:srgbClr val="DDDDDD"/>
                  </a:solidFill>
                  <a:prstDash val="solid"/>
                </a:ln>
                <a:effectLst>
                  <a:outerShdw dir="16200000" algn="tl">
                    <a:srgbClr val="729FCF"/>
                  </a:outerShdw>
                </a:effectLst>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23" name="Freihandform: Form 122">
                  <a:extLst>
                    <a:ext uri="{FF2B5EF4-FFF2-40B4-BE49-F238E27FC236}">
                      <a16:creationId xmlns:a16="http://schemas.microsoft.com/office/drawing/2014/main" id="{84141DD8-88F2-49C1-ACDE-FE19BFFDDCD6}"/>
                    </a:ext>
                  </a:extLst>
                </p:cNvPr>
                <p:cNvSpPr/>
                <p:nvPr/>
              </p:nvSpPr>
              <p:spPr>
                <a:xfrm>
                  <a:off x="632160" y="3390840"/>
                  <a:ext cx="73080" cy="3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a:solidFill>
                    <a:srgbClr val="DDDDDD"/>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124" name="Freihandform: Form 123">
                  <a:extLst>
                    <a:ext uri="{FF2B5EF4-FFF2-40B4-BE49-F238E27FC236}">
                      <a16:creationId xmlns:a16="http://schemas.microsoft.com/office/drawing/2014/main" id="{56280F33-2634-4C4C-B539-AE54732B65EB}"/>
                    </a:ext>
                  </a:extLst>
                </p:cNvPr>
                <p:cNvSpPr/>
                <p:nvPr/>
              </p:nvSpPr>
              <p:spPr>
                <a:xfrm flipV="1">
                  <a:off x="450000" y="3426840"/>
                  <a:ext cx="437760" cy="107280"/>
                </a:xfrm>
                <a:custGeom>
                  <a:avLst>
                    <a:gd name="f0" fmla="val 1806"/>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0 f0 10800"/>
                    <a:gd name="f15" fmla="*/ f11 f1 1"/>
                    <a:gd name="f16" fmla="+- 21600 0 f14"/>
                    <a:gd name="f17" fmla="val f14"/>
                    <a:gd name="f18" fmla="*/ f14 10 1"/>
                    <a:gd name="f19" fmla="*/ f14 1 2"/>
                    <a:gd name="f20" fmla="*/ f14 f12 1"/>
                    <a:gd name="f21" fmla="*/ f7 f13 1"/>
                    <a:gd name="f22" fmla="*/ 10800 f13 1"/>
                    <a:gd name="f23" fmla="*/ f15 1 f3"/>
                    <a:gd name="f24" fmla="*/ 10800 f12 1"/>
                    <a:gd name="f25" fmla="*/ 21600 f13 1"/>
                    <a:gd name="f26" fmla="*/ 0 f13 1"/>
                    <a:gd name="f27" fmla="*/ f18 1 18"/>
                    <a:gd name="f28" fmla="+- 21600 0 f19"/>
                    <a:gd name="f29" fmla="+- f23 0 f2"/>
                    <a:gd name="f30" fmla="*/ f19 f12 1"/>
                    <a:gd name="f31" fmla="+- f27 1750 0"/>
                    <a:gd name="f32" fmla="*/ f28 f12 1"/>
                    <a:gd name="f33" fmla="+- 21600 0 f31"/>
                    <a:gd name="f34" fmla="*/ f31 f12 1"/>
                    <a:gd name="f35" fmla="*/ f31 f13 1"/>
                    <a:gd name="f36" fmla="*/ f33 f12 1"/>
                    <a:gd name="f37" fmla="*/ f33 f13 1"/>
                  </a:gdLst>
                  <a:ahLst>
                    <a:ahXY gdRefX="f0" minX="f6" maxX="f8">
                      <a:pos x="f20" y="f21"/>
                    </a:ahXY>
                  </a:ahLst>
                  <a:cxnLst>
                    <a:cxn ang="3cd4">
                      <a:pos x="hc" y="t"/>
                    </a:cxn>
                    <a:cxn ang="0">
                      <a:pos x="r" y="vc"/>
                    </a:cxn>
                    <a:cxn ang="cd4">
                      <a:pos x="hc" y="b"/>
                    </a:cxn>
                    <a:cxn ang="cd2">
                      <a:pos x="l" y="vc"/>
                    </a:cxn>
                    <a:cxn ang="f29">
                      <a:pos x="f32" y="f22"/>
                    </a:cxn>
                    <a:cxn ang="f29">
                      <a:pos x="f24" y="f25"/>
                    </a:cxn>
                    <a:cxn ang="f29">
                      <a:pos x="f30" y="f22"/>
                    </a:cxn>
                    <a:cxn ang="f29">
                      <a:pos x="f24" y="f26"/>
                    </a:cxn>
                  </a:cxnLst>
                  <a:rect l="f34" t="f35" r="f36" b="f37"/>
                  <a:pathLst>
                    <a:path w="21600" h="21600">
                      <a:moveTo>
                        <a:pt x="f6" y="f6"/>
                      </a:moveTo>
                      <a:lnTo>
                        <a:pt x="f7" y="f6"/>
                      </a:lnTo>
                      <a:lnTo>
                        <a:pt x="f16" y="f7"/>
                      </a:lnTo>
                      <a:lnTo>
                        <a:pt x="f17" y="f7"/>
                      </a:lnTo>
                      <a:close/>
                    </a:path>
                  </a:pathLst>
                </a:custGeom>
                <a:solidFill>
                  <a:srgbClr val="BF0041"/>
                </a:solidFill>
                <a:ln w="19080">
                  <a:solidFill>
                    <a:srgbClr val="DDDDDD"/>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125" name="Freihandform: Form 124">
                  <a:extLst>
                    <a:ext uri="{FF2B5EF4-FFF2-40B4-BE49-F238E27FC236}">
                      <a16:creationId xmlns:a16="http://schemas.microsoft.com/office/drawing/2014/main" id="{E5F1D29C-F15D-47E0-BA14-7996595BD55F}"/>
                    </a:ext>
                  </a:extLst>
                </p:cNvPr>
                <p:cNvSpPr/>
                <p:nvPr/>
              </p:nvSpPr>
              <p:spPr>
                <a:xfrm flipV="1">
                  <a:off x="632160" y="3498479"/>
                  <a:ext cx="73080" cy="18720"/>
                </a:xfrm>
                <a:custGeom>
                  <a:avLst>
                    <a:gd name="f0" fmla="val 1806"/>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0 f0 10800"/>
                    <a:gd name="f15" fmla="*/ f11 f1 1"/>
                    <a:gd name="f16" fmla="+- 21600 0 f14"/>
                    <a:gd name="f17" fmla="val f14"/>
                    <a:gd name="f18" fmla="*/ f14 10 1"/>
                    <a:gd name="f19" fmla="*/ f14 1 2"/>
                    <a:gd name="f20" fmla="*/ f14 f12 1"/>
                    <a:gd name="f21" fmla="*/ f7 f13 1"/>
                    <a:gd name="f22" fmla="*/ 10800 f13 1"/>
                    <a:gd name="f23" fmla="*/ f15 1 f3"/>
                    <a:gd name="f24" fmla="*/ 10800 f12 1"/>
                    <a:gd name="f25" fmla="*/ 21600 f13 1"/>
                    <a:gd name="f26" fmla="*/ 0 f13 1"/>
                    <a:gd name="f27" fmla="*/ f18 1 18"/>
                    <a:gd name="f28" fmla="+- 21600 0 f19"/>
                    <a:gd name="f29" fmla="+- f23 0 f2"/>
                    <a:gd name="f30" fmla="*/ f19 f12 1"/>
                    <a:gd name="f31" fmla="+- f27 1750 0"/>
                    <a:gd name="f32" fmla="*/ f28 f12 1"/>
                    <a:gd name="f33" fmla="+- 21600 0 f31"/>
                    <a:gd name="f34" fmla="*/ f31 f12 1"/>
                    <a:gd name="f35" fmla="*/ f31 f13 1"/>
                    <a:gd name="f36" fmla="*/ f33 f12 1"/>
                    <a:gd name="f37" fmla="*/ f33 f13 1"/>
                  </a:gdLst>
                  <a:ahLst>
                    <a:ahXY gdRefX="f0" minX="f6" maxX="f8">
                      <a:pos x="f20" y="f21"/>
                    </a:ahXY>
                  </a:ahLst>
                  <a:cxnLst>
                    <a:cxn ang="3cd4">
                      <a:pos x="hc" y="t"/>
                    </a:cxn>
                    <a:cxn ang="0">
                      <a:pos x="r" y="vc"/>
                    </a:cxn>
                    <a:cxn ang="cd4">
                      <a:pos x="hc" y="b"/>
                    </a:cxn>
                    <a:cxn ang="cd2">
                      <a:pos x="l" y="vc"/>
                    </a:cxn>
                    <a:cxn ang="f29">
                      <a:pos x="f32" y="f22"/>
                    </a:cxn>
                    <a:cxn ang="f29">
                      <a:pos x="f24" y="f25"/>
                    </a:cxn>
                    <a:cxn ang="f29">
                      <a:pos x="f30" y="f22"/>
                    </a:cxn>
                    <a:cxn ang="f29">
                      <a:pos x="f24" y="f26"/>
                    </a:cxn>
                  </a:cxnLst>
                  <a:rect l="f34" t="f35" r="f36" b="f37"/>
                  <a:pathLst>
                    <a:path w="21600" h="21600">
                      <a:moveTo>
                        <a:pt x="f6" y="f6"/>
                      </a:moveTo>
                      <a:lnTo>
                        <a:pt x="f7" y="f6"/>
                      </a:lnTo>
                      <a:lnTo>
                        <a:pt x="f16" y="f7"/>
                      </a:lnTo>
                      <a:lnTo>
                        <a:pt x="f17" y="f7"/>
                      </a:lnTo>
                      <a:close/>
                    </a:path>
                  </a:pathLst>
                </a:custGeom>
                <a:solidFill>
                  <a:srgbClr val="BF0041">
                    <a:alpha val="30000"/>
                  </a:srgbClr>
                </a:solidFill>
                <a:ln w="19080">
                  <a:solidFill>
                    <a:srgbClr val="DDDDDD"/>
                  </a:solidFill>
                  <a:prstDash val="soli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126" name="Freihandform: Form 125">
                  <a:extLst>
                    <a:ext uri="{FF2B5EF4-FFF2-40B4-BE49-F238E27FC236}">
                      <a16:creationId xmlns:a16="http://schemas.microsoft.com/office/drawing/2014/main" id="{1E841E8E-6018-440C-ADDE-C745561C5C1D}"/>
                    </a:ext>
                  </a:extLst>
                </p:cNvPr>
                <p:cNvSpPr/>
                <p:nvPr/>
              </p:nvSpPr>
              <p:spPr>
                <a:xfrm flipV="1">
                  <a:off x="486360" y="3443040"/>
                  <a:ext cx="365040" cy="54360"/>
                </a:xfrm>
                <a:custGeom>
                  <a:avLst>
                    <a:gd name="f0" fmla="val 1148"/>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0 f0 10800"/>
                    <a:gd name="f15" fmla="*/ f11 f1 1"/>
                    <a:gd name="f16" fmla="+- 21600 0 f14"/>
                    <a:gd name="f17" fmla="val f14"/>
                    <a:gd name="f18" fmla="*/ f14 10 1"/>
                    <a:gd name="f19" fmla="*/ f14 1 2"/>
                    <a:gd name="f20" fmla="*/ f14 f12 1"/>
                    <a:gd name="f21" fmla="*/ f7 f13 1"/>
                    <a:gd name="f22" fmla="*/ 10800 f13 1"/>
                    <a:gd name="f23" fmla="*/ f15 1 f3"/>
                    <a:gd name="f24" fmla="*/ 10800 f12 1"/>
                    <a:gd name="f25" fmla="*/ 21600 f13 1"/>
                    <a:gd name="f26" fmla="*/ 0 f13 1"/>
                    <a:gd name="f27" fmla="*/ f18 1 18"/>
                    <a:gd name="f28" fmla="+- 21600 0 f19"/>
                    <a:gd name="f29" fmla="+- f23 0 f2"/>
                    <a:gd name="f30" fmla="*/ f19 f12 1"/>
                    <a:gd name="f31" fmla="+- f27 1750 0"/>
                    <a:gd name="f32" fmla="*/ f28 f12 1"/>
                    <a:gd name="f33" fmla="+- 21600 0 f31"/>
                    <a:gd name="f34" fmla="*/ f31 f12 1"/>
                    <a:gd name="f35" fmla="*/ f31 f13 1"/>
                    <a:gd name="f36" fmla="*/ f33 f12 1"/>
                    <a:gd name="f37" fmla="*/ f33 f13 1"/>
                  </a:gdLst>
                  <a:ahLst>
                    <a:ahXY gdRefX="f0" minX="f6" maxX="f8">
                      <a:pos x="f20" y="f21"/>
                    </a:ahXY>
                  </a:ahLst>
                  <a:cxnLst>
                    <a:cxn ang="3cd4">
                      <a:pos x="hc" y="t"/>
                    </a:cxn>
                    <a:cxn ang="0">
                      <a:pos x="r" y="vc"/>
                    </a:cxn>
                    <a:cxn ang="cd4">
                      <a:pos x="hc" y="b"/>
                    </a:cxn>
                    <a:cxn ang="cd2">
                      <a:pos x="l" y="vc"/>
                    </a:cxn>
                    <a:cxn ang="f29">
                      <a:pos x="f32" y="f22"/>
                    </a:cxn>
                    <a:cxn ang="f29">
                      <a:pos x="f24" y="f25"/>
                    </a:cxn>
                    <a:cxn ang="f29">
                      <a:pos x="f30" y="f22"/>
                    </a:cxn>
                    <a:cxn ang="f29">
                      <a:pos x="f24" y="f26"/>
                    </a:cxn>
                  </a:cxnLst>
                  <a:rect l="f34" t="f35" r="f36" b="f37"/>
                  <a:pathLst>
                    <a:path w="21600" h="21600">
                      <a:moveTo>
                        <a:pt x="f6" y="f6"/>
                      </a:moveTo>
                      <a:lnTo>
                        <a:pt x="f7" y="f6"/>
                      </a:lnTo>
                      <a:lnTo>
                        <a:pt x="f16" y="f7"/>
                      </a:lnTo>
                      <a:lnTo>
                        <a:pt x="f17" y="f7"/>
                      </a:lnTo>
                      <a:close/>
                    </a:path>
                  </a:pathLst>
                </a:custGeom>
                <a:solidFill>
                  <a:srgbClr val="BF0041"/>
                </a:solidFill>
                <a:ln w="19080">
                  <a:solidFill>
                    <a:srgbClr val="DDDDDD"/>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sp>
            <p:nvSpPr>
              <p:cNvPr id="127" name="Freihandform: Form 126">
                <a:extLst>
                  <a:ext uri="{FF2B5EF4-FFF2-40B4-BE49-F238E27FC236}">
                    <a16:creationId xmlns:a16="http://schemas.microsoft.com/office/drawing/2014/main" id="{5B5D55EE-46F7-4A9B-B7F7-06FD8B1E9F4D}"/>
                  </a:ext>
                </a:extLst>
              </p:cNvPr>
              <p:cNvSpPr/>
              <p:nvPr/>
            </p:nvSpPr>
            <p:spPr>
              <a:xfrm>
                <a:off x="428040" y="3105360"/>
                <a:ext cx="68579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alpha val="0"/>
                </a:srgbClr>
              </a:solidFill>
              <a:ln w="19080" cap="rnd">
                <a:solidFill>
                  <a:srgbClr val="DDDDDD"/>
                </a:solidFill>
                <a:custDash>
                  <a:ds d="300000" sp="300000"/>
                </a:custDash>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grpSp>
      <p:sp>
        <p:nvSpPr>
          <p:cNvPr id="132" name="Textfeld 131">
            <a:extLst>
              <a:ext uri="{FF2B5EF4-FFF2-40B4-BE49-F238E27FC236}">
                <a16:creationId xmlns:a16="http://schemas.microsoft.com/office/drawing/2014/main" id="{8DC83D2F-3E4D-4F88-8773-E390F56200FB}"/>
              </a:ext>
            </a:extLst>
          </p:cNvPr>
          <p:cNvSpPr txBox="1"/>
          <p:nvPr/>
        </p:nvSpPr>
        <p:spPr>
          <a:xfrm rot="345579">
            <a:off x="6108737" y="656817"/>
            <a:ext cx="4130867" cy="461665"/>
          </a:xfrm>
          <a:prstGeom prst="rect">
            <a:avLst/>
          </a:prstGeom>
          <a:noFill/>
        </p:spPr>
        <p:txBody>
          <a:bodyPr wrap="square" rtlCol="0">
            <a:spAutoFit/>
          </a:bodyPr>
          <a:lstStyle/>
          <a:p>
            <a:pPr algn="ctr"/>
            <a:r>
              <a:rPr lang="en-GB" sz="2400" dirty="0">
                <a:solidFill>
                  <a:schemeClr val="bg1"/>
                </a:solidFill>
                <a:highlight>
                  <a:srgbClr val="FF0000"/>
                </a:highlight>
              </a:rPr>
              <a:t>Modular Options</a:t>
            </a:r>
            <a:endParaRPr lang="de-DE" sz="2400" dirty="0">
              <a:solidFill>
                <a:schemeClr val="bg1"/>
              </a:solidFill>
              <a:highlight>
                <a:srgbClr val="FF00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3">
            <a:extLst>
              <a:ext uri="{FF2B5EF4-FFF2-40B4-BE49-F238E27FC236}">
                <a16:creationId xmlns:a16="http://schemas.microsoft.com/office/drawing/2014/main" id="{9747EFE6-B023-4A3A-AB66-769873938491}"/>
              </a:ext>
            </a:extLst>
          </p:cNvPr>
          <p:cNvSpPr>
            <a:spLocks noGrp="1"/>
          </p:cNvSpPr>
          <p:nvPr>
            <p:ph type="sldNum" sz="quarter" idx="10"/>
          </p:nvPr>
        </p:nvSpPr>
        <p:spPr/>
        <p:txBody>
          <a:bodyPr/>
          <a:lstStyle/>
          <a:p>
            <a:pPr lvl="0"/>
            <a:fld id="{B2B1E215-1E65-4695-B095-D2D24883AAE7}" type="slidenum">
              <a:t>9</a:t>
            </a:fld>
            <a:endParaRPr lang="en-US"/>
          </a:p>
        </p:txBody>
      </p:sp>
      <p:sp>
        <p:nvSpPr>
          <p:cNvPr id="2" name="Titel 1">
            <a:extLst>
              <a:ext uri="{FF2B5EF4-FFF2-40B4-BE49-F238E27FC236}">
                <a16:creationId xmlns:a16="http://schemas.microsoft.com/office/drawing/2014/main" id="{6B3509C5-B145-4A1F-AC3F-4BCDDB8203AD}"/>
              </a:ext>
            </a:extLst>
          </p:cNvPr>
          <p:cNvSpPr txBox="1">
            <a:spLocks noGrp="1"/>
          </p:cNvSpPr>
          <p:nvPr>
            <p:ph type="title" idx="4294967295"/>
          </p:nvPr>
        </p:nvSpPr>
        <p:spPr>
          <a:xfrm>
            <a:off x="691978" y="272631"/>
            <a:ext cx="10280653" cy="1146200"/>
          </a:xfrm>
        </p:spPr>
        <p:txBody>
          <a:bodyPr vert="horz">
            <a:normAutofit/>
          </a:bodyPr>
          <a:lstStyle/>
          <a:p>
            <a:pPr lvl="0"/>
            <a:r>
              <a:rPr lang="en-US" dirty="0">
                <a:solidFill>
                  <a:srgbClr val="C07D24"/>
                </a:solidFill>
                <a:sym typeface="Helvetica"/>
              </a:rPr>
              <a:t>Backend API – how it works</a:t>
            </a:r>
          </a:p>
        </p:txBody>
      </p:sp>
      <p:sp>
        <p:nvSpPr>
          <p:cNvPr id="3" name="Textplatzhalter 2">
            <a:extLst>
              <a:ext uri="{FF2B5EF4-FFF2-40B4-BE49-F238E27FC236}">
                <a16:creationId xmlns:a16="http://schemas.microsoft.com/office/drawing/2014/main" id="{B64EB0D2-B598-4C8E-A0B2-70D8E63E6E75}"/>
              </a:ext>
            </a:extLst>
          </p:cNvPr>
          <p:cNvSpPr txBox="1">
            <a:spLocks noGrp="1"/>
          </p:cNvSpPr>
          <p:nvPr>
            <p:ph type="body" idx="4294967295"/>
          </p:nvPr>
        </p:nvSpPr>
        <p:spPr>
          <a:xfrm>
            <a:off x="580769" y="1606845"/>
            <a:ext cx="11154986" cy="4237901"/>
          </a:xfrm>
        </p:spPr>
        <p:txBody>
          <a:bodyPr vert="horz"/>
          <a:lstStyle/>
          <a:p>
            <a:pPr lvl="0">
              <a:buSzPct val="45000"/>
              <a:buFont typeface="StarSymbol"/>
              <a:buChar char="●"/>
            </a:pPr>
            <a:r>
              <a:rPr lang="en-US" b="1" dirty="0"/>
              <a:t>Request</a:t>
            </a:r>
            <a:r>
              <a:rPr lang="en-US" dirty="0"/>
              <a:t>: Your application sends an </a:t>
            </a:r>
            <a:r>
              <a:rPr lang="en-US" dirty="0">
                <a:highlight>
                  <a:srgbClr val="FFFF00"/>
                </a:highlight>
              </a:rPr>
              <a:t>HTTP request </a:t>
            </a:r>
            <a:r>
              <a:rPr lang="en-US" dirty="0"/>
              <a:t>(usually a POST request) to the API endpoint. The request typically includes the input text or prompt you want the LLM to process.</a:t>
            </a:r>
          </a:p>
          <a:p>
            <a:pPr lvl="0">
              <a:buSzPct val="45000"/>
              <a:buFont typeface="StarSymbol"/>
              <a:buChar char="●"/>
            </a:pPr>
            <a:r>
              <a:rPr lang="en-US" b="1" dirty="0"/>
              <a:t>Processing</a:t>
            </a:r>
            <a:r>
              <a:rPr lang="en-US" dirty="0"/>
              <a:t>: The backend API </a:t>
            </a:r>
            <a:r>
              <a:rPr lang="en-US" dirty="0">
                <a:highlight>
                  <a:srgbClr val="FFFF00"/>
                </a:highlight>
              </a:rPr>
              <a:t>tokenizes the input text</a:t>
            </a:r>
            <a:r>
              <a:rPr lang="en-US" dirty="0"/>
              <a:t>, prepares it for the LLM, and sends the tokens to the model.</a:t>
            </a:r>
          </a:p>
          <a:p>
            <a:pPr lvl="0">
              <a:buSzPct val="45000"/>
              <a:buFont typeface="StarSymbol"/>
              <a:buChar char="●"/>
            </a:pPr>
            <a:r>
              <a:rPr lang="en-US" b="1" dirty="0"/>
              <a:t>Model Inference</a:t>
            </a:r>
            <a:r>
              <a:rPr lang="en-US" dirty="0"/>
              <a:t>: The </a:t>
            </a:r>
            <a:r>
              <a:rPr lang="en-US" dirty="0">
                <a:highlight>
                  <a:srgbClr val="FFFF00"/>
                </a:highlight>
              </a:rPr>
              <a:t>LLM processes the tokens</a:t>
            </a:r>
            <a:r>
              <a:rPr lang="en-US" dirty="0"/>
              <a:t>, generates predictions, and produces an output (usually text).</a:t>
            </a:r>
          </a:p>
          <a:p>
            <a:pPr lvl="0">
              <a:buSzPct val="45000"/>
              <a:buFont typeface="StarSymbol"/>
              <a:buChar char="●"/>
            </a:pPr>
            <a:r>
              <a:rPr lang="en-US" b="1" dirty="0"/>
              <a:t>Response</a:t>
            </a:r>
            <a:r>
              <a:rPr lang="en-US" dirty="0"/>
              <a:t>: The API receives the LLM’s output, converts it back to human-readable text, and sends it as an HTTP response to your application.</a:t>
            </a:r>
          </a:p>
        </p:txBody>
      </p:sp>
      <p:sp>
        <p:nvSpPr>
          <p:cNvPr id="4" name="Datumsplatzhalter 1">
            <a:extLst>
              <a:ext uri="{FF2B5EF4-FFF2-40B4-BE49-F238E27FC236}">
                <a16:creationId xmlns:a16="http://schemas.microsoft.com/office/drawing/2014/main" id="{CB5CBB43-A18F-480A-A067-56C8A1739C55}"/>
              </a:ext>
            </a:extLst>
          </p:cNvPr>
          <p:cNvSpPr>
            <a:spLocks noGrp="1"/>
          </p:cNvSpPr>
          <p:nvPr>
            <p:ph type="dt" sz="half" idx="4294967295"/>
          </p:nvPr>
        </p:nvSpPr>
        <p:spPr>
          <a:xfrm>
            <a:off x="214" y="6356899"/>
            <a:ext cx="2741664" cy="364787"/>
          </a:xfrm>
        </p:spPr>
        <p:txBody>
          <a:bodyPr/>
          <a:lstStyle/>
          <a:p>
            <a:pPr lvl="0"/>
            <a:fld id="{BFCFD02A-961C-4BB3-9456-2AE16FD9A2A4}" type="datetimeFigureOut">
              <a:t>23.09.2024</a:t>
            </a:fld>
            <a:endParaRPr lang="en-GB"/>
          </a:p>
        </p:txBody>
      </p:sp>
      <p:sp>
        <p:nvSpPr>
          <p:cNvPr id="5" name="Fußzeilenplatzhalter 2">
            <a:extLst>
              <a:ext uri="{FF2B5EF4-FFF2-40B4-BE49-F238E27FC236}">
                <a16:creationId xmlns:a16="http://schemas.microsoft.com/office/drawing/2014/main" id="{5794DED7-B048-4A6B-8613-4C9EEB1F8DA0}"/>
              </a:ext>
            </a:extLst>
          </p:cNvPr>
          <p:cNvSpPr>
            <a:spLocks noGrp="1"/>
          </p:cNvSpPr>
          <p:nvPr>
            <p:ph type="ftr" sz="quarter" idx="4294967295"/>
          </p:nvPr>
        </p:nvSpPr>
        <p:spPr>
          <a:xfrm>
            <a:off x="214" y="6356899"/>
            <a:ext cx="4116336" cy="364787"/>
          </a:xfrm>
        </p:spPr>
        <p:txBody>
          <a:bodyPr/>
          <a:lstStyle/>
          <a:p>
            <a:pPr lvl="0"/>
            <a:r>
              <a:rPr lang="en-US"/>
              <a:t>Roland Potthast</a:t>
            </a:r>
          </a:p>
        </p:txBody>
      </p:sp>
    </p:spTree>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3189</Words>
  <Application>Microsoft Office PowerPoint</Application>
  <PresentationFormat>Breitbild</PresentationFormat>
  <Paragraphs>448</Paragraphs>
  <Slides>38</Slides>
  <Notes>16</Notes>
  <HiddenSlides>0</HiddenSlides>
  <MMClips>0</MMClips>
  <ScaleCrop>false</ScaleCrop>
  <HeadingPairs>
    <vt:vector size="6" baseType="variant">
      <vt:variant>
        <vt:lpstr>Verwendete Schriftarten</vt:lpstr>
      </vt:variant>
      <vt:variant>
        <vt:i4>14</vt:i4>
      </vt:variant>
      <vt:variant>
        <vt:lpstr>Design</vt:lpstr>
      </vt:variant>
      <vt:variant>
        <vt:i4>1</vt:i4>
      </vt:variant>
      <vt:variant>
        <vt:lpstr>Folientitel</vt:lpstr>
      </vt:variant>
      <vt:variant>
        <vt:i4>38</vt:i4>
      </vt:variant>
    </vt:vector>
  </HeadingPairs>
  <TitlesOfParts>
    <vt:vector size="53" baseType="lpstr">
      <vt:lpstr>ADLaM Display</vt:lpstr>
      <vt:lpstr>Aptos</vt:lpstr>
      <vt:lpstr>Aptos Display</vt:lpstr>
      <vt:lpstr>Arial</vt:lpstr>
      <vt:lpstr>Calibri</vt:lpstr>
      <vt:lpstr>DejaVu Sans</vt:lpstr>
      <vt:lpstr>Helvetica</vt:lpstr>
      <vt:lpstr>Liberation Sans</vt:lpstr>
      <vt:lpstr>Lohit Devanagari</vt:lpstr>
      <vt:lpstr>Noto Sans</vt:lpstr>
      <vt:lpstr>Noto Sans CJK SC</vt:lpstr>
      <vt:lpstr>StarSymbol</vt:lpstr>
      <vt:lpstr>Symbol</vt:lpstr>
      <vt:lpstr>Times New Roman</vt:lpstr>
      <vt:lpstr>Office</vt:lpstr>
      <vt:lpstr>AI Intro Basics #3</vt:lpstr>
      <vt:lpstr>E-AI Basic Tutorials</vt:lpstr>
      <vt:lpstr>Large Language Models (LLMs)</vt:lpstr>
      <vt:lpstr>Large Language Models, a Snapshot</vt:lpstr>
      <vt:lpstr>Using LLMs for various tasks becomes a fantastic new tool!</vt:lpstr>
      <vt:lpstr>Get Python Code from your LLM</vt:lpstr>
      <vt:lpstr>Code can be executed directly on the Cloud or within the LLM environment</vt:lpstr>
      <vt:lpstr>LLM/GPT Usage and Access</vt:lpstr>
      <vt:lpstr>Backend API – how it works</vt:lpstr>
      <vt:lpstr>PowerPoint-Präsentation</vt:lpstr>
      <vt:lpstr>PowerPoint-Präsentation</vt:lpstr>
      <vt:lpstr>PowerPoint-Präsentation</vt:lpstr>
      <vt:lpstr>LLM in my Institution</vt:lpstr>
      <vt:lpstr>PowerPoint-Präsentation</vt:lpstr>
      <vt:lpstr>Ollama list of  LLM models available </vt:lpstr>
      <vt:lpstr>Now use Ollama in your python notebook by importing Ollama</vt:lpstr>
      <vt:lpstr>Arguments for Private and Open-Source LLM Solutions</vt:lpstr>
      <vt:lpstr>E-AI Basic Tutorials</vt:lpstr>
      <vt:lpstr>Transformer architectures</vt:lpstr>
      <vt:lpstr>Attention Mechanism</vt:lpstr>
      <vt:lpstr>Attention Mechanism</vt:lpstr>
      <vt:lpstr>Attention Mechanism</vt:lpstr>
      <vt:lpstr>Self-Attention Mechanism</vt:lpstr>
      <vt:lpstr>Text generation example</vt:lpstr>
      <vt:lpstr>Text generation example</vt:lpstr>
      <vt:lpstr>Text generation example</vt:lpstr>
      <vt:lpstr>Text generation example</vt:lpstr>
      <vt:lpstr>Text generation example</vt:lpstr>
      <vt:lpstr>Transformers for images</vt:lpstr>
      <vt:lpstr>E-AI Basic Tutorials</vt:lpstr>
      <vt:lpstr>Retrieval-Augmented Generation</vt:lpstr>
      <vt:lpstr>Load the Language Model and Tokenizer</vt:lpstr>
      <vt:lpstr>Prepare Documents for the Vector Database</vt:lpstr>
      <vt:lpstr>Encode Documents into Vectors</vt:lpstr>
      <vt:lpstr>Build the FAISS Index</vt:lpstr>
      <vt:lpstr>Define the RAG Function</vt:lpstr>
      <vt:lpstr>Use the RAG System</vt:lpstr>
      <vt:lpstr>E-AI Basic Tutorials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Working Environment</dc:title>
  <dc:creator>Roland Potthast</dc:creator>
  <cp:lastModifiedBy>Stefanie Hollborn</cp:lastModifiedBy>
  <cp:revision>175</cp:revision>
  <dcterms:created xsi:type="dcterms:W3CDTF">2024-07-27T09:29:14Z</dcterms:created>
  <dcterms:modified xsi:type="dcterms:W3CDTF">2024-09-23T10:03:39Z</dcterms:modified>
</cp:coreProperties>
</file>